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1103" r:id="rId2"/>
    <p:sldId id="1105" r:id="rId3"/>
    <p:sldId id="1106" r:id="rId4"/>
    <p:sldId id="1104" r:id="rId5"/>
    <p:sldId id="1097" r:id="rId6"/>
    <p:sldId id="1098" r:id="rId7"/>
    <p:sldId id="256" r:id="rId8"/>
    <p:sldId id="257" r:id="rId9"/>
    <p:sldId id="258" r:id="rId10"/>
    <p:sldId id="260" r:id="rId11"/>
    <p:sldId id="263" r:id="rId12"/>
    <p:sldId id="261" r:id="rId13"/>
    <p:sldId id="262" r:id="rId14"/>
    <p:sldId id="267" r:id="rId15"/>
    <p:sldId id="1090" r:id="rId16"/>
    <p:sldId id="1091" r:id="rId17"/>
    <p:sldId id="1095" r:id="rId18"/>
    <p:sldId id="1094" r:id="rId19"/>
    <p:sldId id="1092" r:id="rId20"/>
    <p:sldId id="1093" r:id="rId21"/>
    <p:sldId id="265" r:id="rId22"/>
    <p:sldId id="266" r:id="rId23"/>
    <p:sldId id="1099" r:id="rId24"/>
    <p:sldId id="1096" r:id="rId25"/>
    <p:sldId id="1100" r:id="rId26"/>
    <p:sldId id="1101" r:id="rId27"/>
    <p:sldId id="11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section" id="{7ED4B9FA-3BFC-4533-8119-129DF27954D4}">
          <p14:sldIdLst/>
        </p14:section>
        <p14:section name="Default Section" id="{78CBFEF1-96F2-4636-BA77-8C3F00A34BF9}">
          <p14:sldIdLst>
            <p14:sldId id="1103"/>
            <p14:sldId id="1105"/>
            <p14:sldId id="1106"/>
            <p14:sldId id="1104"/>
            <p14:sldId id="1097"/>
            <p14:sldId id="1098"/>
            <p14:sldId id="256"/>
            <p14:sldId id="257"/>
          </p14:sldIdLst>
        </p14:section>
        <p14:section name="Shiny TIFC App Draft Schematic" id="{C3B1DA3D-0E2E-416D-8524-73715A614851}">
          <p14:sldIdLst>
            <p14:sldId id="258"/>
          </p14:sldIdLst>
        </p14:section>
        <p14:section name="DRAFT Shiny Python Apps Occupancy" id="{153DA232-CBB7-41BA-828E-C5EB52C5311F}">
          <p14:sldIdLst>
            <p14:sldId id="260"/>
            <p14:sldId id="263"/>
            <p14:sldId id="261"/>
            <p14:sldId id="262"/>
          </p14:sldIdLst>
        </p14:section>
        <p14:section name="logos_eds" id="{F2EB053B-C95F-429C-BD4D-C6B8562DC51D}">
          <p14:sldIdLst>
            <p14:sldId id="267"/>
            <p14:sldId id="1090"/>
            <p14:sldId id="1091"/>
            <p14:sldId id="1095"/>
            <p14:sldId id="1094"/>
            <p14:sldId id="1092"/>
            <p14:sldId id="1093"/>
          </p14:sldIdLst>
        </p14:section>
        <p14:section name="new" id="{1B526A24-088F-4DAC-9C5B-548CB76ECBA3}">
          <p14:sldIdLst/>
        </p14:section>
        <p14:section name="figures" id="{76FF0FBB-0878-4CB6-967D-5215EDA09F3C}">
          <p14:sldIdLst>
            <p14:sldId id="265"/>
            <p14:sldId id="266"/>
            <p14:sldId id="1099"/>
            <p14:sldId id="1096"/>
            <p14:sldId id="1100"/>
            <p14:sldId id="1101"/>
            <p14:sldId id="11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6E847-44A6-4D23-9D8C-90836A9F5283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4E534-06B6-4035-9208-FA7FA65FAE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40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I’d like to finish by thanking our funders the Alberta Conservation Association (ACA) AND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Office of the Chief Scientist (AEPA). </a:t>
            </a:r>
          </a:p>
          <a:p>
            <a:pPr marL="457200"/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in-kind supporting agencies and collaborators,: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Alberta Remote Camera Steering Committee (RCSC), Wildlife Cameras for Adaptive Management (WildCAM) Advisory Committee, Alberta Environment and Protection Areas (AEPA),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Alberta Biodiversity Monitoring Institute (ABMI) and the University of Alberta Faculty of Science</a:t>
            </a:r>
          </a:p>
          <a:p>
            <a:pPr lvl="0"/>
            <a:endParaRPr lang="en-CA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well as for your time and attention.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some time now for a few questions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anyone has any further questions afterwards, feel free to send me an email.</a:t>
            </a:r>
          </a:p>
          <a:p>
            <a:pPr marL="362480" indent="-362480">
              <a:lnSpc>
                <a:spcPct val="107000"/>
              </a:lnSpc>
              <a:spcAft>
                <a:spcPts val="846"/>
              </a:spcAft>
              <a:buFont typeface="Arial" panose="020B0604020202020204" pitchFamily="34" charset="0"/>
              <a:buChar char="•"/>
              <a:tabLst>
                <a:tab pos="483306" algn="l"/>
              </a:tabLst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D2E7-EB1B-4DC3-AC4E-307DE71070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30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F0E3B-F730-4AFE-F9E3-F4CA335A7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76FD1-5199-D514-2583-7B50680DC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D4AB0-15B5-D359-D6B2-EA7EE741E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65093-AF57-6FAF-84C7-30362A1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2D6EE-F678-7596-E796-E6B8EF40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25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DB20-0AB4-20E7-4CC3-1567A559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00707-27ED-C262-902B-486C32A28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FE699-3E9E-F597-C192-CD240BF0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D2989-035D-E44D-9BB7-71016D03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F8797-E368-6DCD-7BB3-A96B5E8E5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545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63AC2-7508-4A48-323C-28ED4DBC6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C05F8-4FD8-6E2E-37F9-792DD8FF7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13D50-387C-2749-2479-DA4D21B5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A288C-BC9A-F8E5-9D35-DEA71A78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2381-E080-8114-EC05-1466A366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28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6350-5942-D04A-42BD-CB198FC9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0206C-F89B-FA82-E429-578F705BE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37DC7-E8D3-8198-E4E4-14162228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2F174-682E-4C37-172A-713AE065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1D074-E3C1-DD9D-E6B8-EF138E2D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229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0043-EC5B-CA18-CCBA-2C04B42D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AE6DB-3024-AB59-5727-4646B84B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A1998-AE3B-41FB-5D8C-6D1F6BDC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8F23F-C690-B233-0C6B-0425C797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DC07B-D8AF-300E-C7C8-35A685D9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99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78DC-4654-0534-71A7-5A63489D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257A0-7996-F786-ECFB-641ECC8D7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6DFBE-0133-E1DF-A380-4E6D513D3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CDE49-97B2-0AFF-E24E-4271BD10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63B7C-BA13-FA20-0728-9BBC900A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26560-5683-3694-0FB3-AA88CFF0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566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8BD2-DF14-B2F9-F8FC-0A304979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DE296-8C5D-35C1-0A7D-13541EA6D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A27DD-1CCD-7FB9-2B1F-63AC6719C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5D3A8-CB10-4B9A-28A3-4F3880973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98FB6-CDFD-4694-B607-CB4D050CD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F21D61-685D-12AA-402D-68E8B013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BB73DA-9E35-D547-59E3-626D1A91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9CE23-907F-5BA8-F0D2-F3405DA2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994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4AA81-8692-766A-9E87-53AE113B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72E7E-4026-1F8F-7AF6-E45C20BC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AEFE1-CCE2-578A-505E-CC1935F8C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90F7-06FA-43EA-5D18-59F702BF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975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AA157-0B82-73FD-2951-857F4C78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96CED-A340-57FC-E58F-6ABD2691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3A0DA-6375-6E1D-538D-E315EFC2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198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38FF-D5B1-57F3-6E02-EB5BF330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4227B-82F9-F7A6-9972-B33219931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0E566-3DCE-E906-4837-DC19B1E2F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D865-234B-02C3-51BF-3CB893E5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DC758-BA61-70E4-F207-3BF69358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A4777-4FD8-2500-6F2E-0BAE7F62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593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084C7-8304-A55E-52B6-6804D6D4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D1B01-CF0B-B35F-2F9C-D0CE1F543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9014D-53A5-77AD-C6FA-FEECDAD0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9A68F-A308-4DA3-1036-F26752F2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34287-23C7-CEB1-A6E4-DFC3709D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03BFC-BF47-737A-F506-FAB91F47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76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9337E-E7CC-75AD-F481-05242A4C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89E14-2277-B223-5A5E-0AF6040D2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AD65F-8427-A48F-CC43-C1B093050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47206-316E-4554-82F8-729BC2FEB6BF}" type="datetimeFigureOut">
              <a:rPr lang="en-CA" smtClean="0"/>
              <a:t>2024-10-10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3D2DF-E8BF-B4C3-662E-B5447C6E4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3A096-8AC1-2A70-0669-CBD8906F2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37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jp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4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606A21A-548B-AEEC-AD77-9FFA3E64A2DE}"/>
              </a:ext>
            </a:extLst>
          </p:cNvPr>
          <p:cNvSpPr/>
          <p:nvPr/>
        </p:nvSpPr>
        <p:spPr>
          <a:xfrm>
            <a:off x="5877706" y="1194212"/>
            <a:ext cx="5365804" cy="3796022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D4E3D-926C-C22D-5903-DBAA5761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6974130" y="1685852"/>
            <a:ext cx="969522" cy="77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E2486-7300-7B50-A802-F2861524E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8324653" y="2863232"/>
            <a:ext cx="969522" cy="772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66230-2A40-CBA2-5D8A-9C0AF01B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7085997" y="3534125"/>
            <a:ext cx="969522" cy="772717"/>
          </a:xfrm>
          <a:prstGeom prst="rect">
            <a:avLst/>
          </a:prstGeom>
        </p:spPr>
      </p:pic>
      <p:pic>
        <p:nvPicPr>
          <p:cNvPr id="11" name="Graphic 10" descr="Fir tree with solid fill">
            <a:extLst>
              <a:ext uri="{FF2B5EF4-FFF2-40B4-BE49-F238E27FC236}">
                <a16:creationId xmlns:a16="http://schemas.microsoft.com/office/drawing/2014/main" id="{628D473E-205C-22B3-CED5-BFF134B37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4175" y="2554060"/>
            <a:ext cx="1151107" cy="1151107"/>
          </a:xfrm>
          <a:prstGeom prst="rect">
            <a:avLst/>
          </a:prstGeom>
        </p:spPr>
      </p:pic>
      <p:pic>
        <p:nvPicPr>
          <p:cNvPr id="12" name="Graphic 11" descr="Fir tree with solid fill">
            <a:extLst>
              <a:ext uri="{FF2B5EF4-FFF2-40B4-BE49-F238E27FC236}">
                <a16:creationId xmlns:a16="http://schemas.microsoft.com/office/drawing/2014/main" id="{DB82275A-67AF-7FF7-1EF6-F4A6F5662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6347" y="1739192"/>
            <a:ext cx="1151107" cy="1151107"/>
          </a:xfrm>
          <a:prstGeom prst="rect">
            <a:avLst/>
          </a:prstGeom>
        </p:spPr>
      </p:pic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1229440-D2D5-C635-E1DE-602A8A51C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852" y="1885444"/>
            <a:ext cx="1151107" cy="1151107"/>
          </a:xfrm>
          <a:prstGeom prst="rect">
            <a:avLst/>
          </a:prstGeom>
        </p:spPr>
      </p:pic>
      <p:pic>
        <p:nvPicPr>
          <p:cNvPr id="14" name="Graphic 13" descr="Fir tree with solid fill">
            <a:extLst>
              <a:ext uri="{FF2B5EF4-FFF2-40B4-BE49-F238E27FC236}">
                <a16:creationId xmlns:a16="http://schemas.microsoft.com/office/drawing/2014/main" id="{37BC3846-631D-DCE8-3B2C-447DA5A39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4653" y="1497870"/>
            <a:ext cx="1151107" cy="1151107"/>
          </a:xfrm>
          <a:prstGeom prst="rect">
            <a:avLst/>
          </a:prstGeom>
        </p:spPr>
      </p:pic>
      <p:pic>
        <p:nvPicPr>
          <p:cNvPr id="16" name="Graphic 15" descr="Fir tree with solid fill">
            <a:extLst>
              <a:ext uri="{FF2B5EF4-FFF2-40B4-BE49-F238E27FC236}">
                <a16:creationId xmlns:a16="http://schemas.microsoft.com/office/drawing/2014/main" id="{10FBD4B2-5328-F4F7-4155-971346824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8143" y="2794009"/>
            <a:ext cx="1151107" cy="1151107"/>
          </a:xfrm>
          <a:prstGeom prst="rect">
            <a:avLst/>
          </a:prstGeom>
        </p:spPr>
      </p:pic>
      <p:pic>
        <p:nvPicPr>
          <p:cNvPr id="17" name="Graphic 16" descr="Fir tree with solid fill">
            <a:extLst>
              <a:ext uri="{FF2B5EF4-FFF2-40B4-BE49-F238E27FC236}">
                <a16:creationId xmlns:a16="http://schemas.microsoft.com/office/drawing/2014/main" id="{A5082B42-9649-8BB6-C357-04692ACB3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6449" y="2602780"/>
            <a:ext cx="1151107" cy="1151107"/>
          </a:xfrm>
          <a:prstGeom prst="rect">
            <a:avLst/>
          </a:prstGeom>
        </p:spPr>
      </p:pic>
      <p:pic>
        <p:nvPicPr>
          <p:cNvPr id="21" name="Graphic 20" descr="Camera with solid fill">
            <a:extLst>
              <a:ext uri="{FF2B5EF4-FFF2-40B4-BE49-F238E27FC236}">
                <a16:creationId xmlns:a16="http://schemas.microsoft.com/office/drawing/2014/main" id="{9398031D-2006-78A7-1EEE-AEFFE1E0C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5548" y="2526984"/>
            <a:ext cx="343714" cy="343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C57F8-5F1E-D170-5F0C-BFDCC5B6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1998886" y="3167274"/>
            <a:ext cx="969522" cy="772717"/>
          </a:xfrm>
          <a:prstGeom prst="rect">
            <a:avLst/>
          </a:prstGeom>
        </p:spPr>
      </p:pic>
      <p:pic>
        <p:nvPicPr>
          <p:cNvPr id="10" name="Graphic 9" descr="Fir tree with solid fill">
            <a:extLst>
              <a:ext uri="{FF2B5EF4-FFF2-40B4-BE49-F238E27FC236}">
                <a16:creationId xmlns:a16="http://schemas.microsoft.com/office/drawing/2014/main" id="{7E06A554-080E-0DF8-E9CA-92E1AEBE2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6093" y="2184927"/>
            <a:ext cx="1151107" cy="1151107"/>
          </a:xfrm>
          <a:prstGeom prst="rect">
            <a:avLst/>
          </a:prstGeom>
        </p:spPr>
      </p:pic>
      <p:pic>
        <p:nvPicPr>
          <p:cNvPr id="15" name="Graphic 14" descr="Fir tree with solid fill">
            <a:extLst>
              <a:ext uri="{FF2B5EF4-FFF2-40B4-BE49-F238E27FC236}">
                <a16:creationId xmlns:a16="http://schemas.microsoft.com/office/drawing/2014/main" id="{3CC3D8EE-D1AD-50AE-4A2D-006F2BC8E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305" y="1497870"/>
            <a:ext cx="1151107" cy="1151107"/>
          </a:xfrm>
          <a:prstGeom prst="rect">
            <a:avLst/>
          </a:prstGeom>
        </p:spPr>
      </p:pic>
      <p:pic>
        <p:nvPicPr>
          <p:cNvPr id="18" name="Graphic 17" descr="Fir tree with solid fill">
            <a:extLst>
              <a:ext uri="{FF2B5EF4-FFF2-40B4-BE49-F238E27FC236}">
                <a16:creationId xmlns:a16="http://schemas.microsoft.com/office/drawing/2014/main" id="{749A975E-1134-CA4A-4B6E-21760E9F3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4810" y="1644122"/>
            <a:ext cx="1151107" cy="1151107"/>
          </a:xfrm>
          <a:prstGeom prst="rect">
            <a:avLst/>
          </a:prstGeom>
        </p:spPr>
      </p:pic>
      <p:pic>
        <p:nvPicPr>
          <p:cNvPr id="19" name="Graphic 18" descr="Fir tree with solid fill">
            <a:extLst>
              <a:ext uri="{FF2B5EF4-FFF2-40B4-BE49-F238E27FC236}">
                <a16:creationId xmlns:a16="http://schemas.microsoft.com/office/drawing/2014/main" id="{F635B6DA-D77C-5A10-154A-B19892E9A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2750" y="1707924"/>
            <a:ext cx="1151107" cy="1151107"/>
          </a:xfrm>
          <a:prstGeom prst="rect">
            <a:avLst/>
          </a:prstGeom>
        </p:spPr>
      </p:pic>
      <p:pic>
        <p:nvPicPr>
          <p:cNvPr id="20" name="Graphic 19" descr="Fir tree with solid fill">
            <a:extLst>
              <a:ext uri="{FF2B5EF4-FFF2-40B4-BE49-F238E27FC236}">
                <a16:creationId xmlns:a16="http://schemas.microsoft.com/office/drawing/2014/main" id="{7974272B-EB1D-5E9A-C365-B1658C09A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4070" y="3283452"/>
            <a:ext cx="1151107" cy="1151107"/>
          </a:xfrm>
          <a:prstGeom prst="rect">
            <a:avLst/>
          </a:prstGeom>
        </p:spPr>
      </p:pic>
      <p:pic>
        <p:nvPicPr>
          <p:cNvPr id="22" name="Graphic 21" descr="Fir tree with solid fill">
            <a:extLst>
              <a:ext uri="{FF2B5EF4-FFF2-40B4-BE49-F238E27FC236}">
                <a16:creationId xmlns:a16="http://schemas.microsoft.com/office/drawing/2014/main" id="{5DFAF0C9-C034-13EA-3A07-0AD73C60B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2376" y="3092223"/>
            <a:ext cx="1151107" cy="1151107"/>
          </a:xfrm>
          <a:prstGeom prst="rect">
            <a:avLst/>
          </a:prstGeom>
        </p:spPr>
      </p:pic>
      <p:pic>
        <p:nvPicPr>
          <p:cNvPr id="23" name="Graphic 22" descr="Camera with solid fill">
            <a:extLst>
              <a:ext uri="{FF2B5EF4-FFF2-40B4-BE49-F238E27FC236}">
                <a16:creationId xmlns:a16="http://schemas.microsoft.com/office/drawing/2014/main" id="{15C94B0A-0E0B-8D59-4353-A649F26EC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8506" y="2285662"/>
            <a:ext cx="343714" cy="34371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8418EC9E-402D-C380-D1C5-D22E2810F0E1}"/>
              </a:ext>
            </a:extLst>
          </p:cNvPr>
          <p:cNvSpPr/>
          <p:nvPr/>
        </p:nvSpPr>
        <p:spPr>
          <a:xfrm>
            <a:off x="275947" y="1231602"/>
            <a:ext cx="5365804" cy="379602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6C92E-E81E-DF3C-BECE-2B489765163A}"/>
              </a:ext>
            </a:extLst>
          </p:cNvPr>
          <p:cNvSpPr txBox="1"/>
          <p:nvPr/>
        </p:nvSpPr>
        <p:spPr>
          <a:xfrm>
            <a:off x="1789905" y="4352889"/>
            <a:ext cx="247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Relatively fewer moose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AD2C64-9BF7-A984-1526-96D3F5082570}"/>
              </a:ext>
            </a:extLst>
          </p:cNvPr>
          <p:cNvSpPr txBox="1"/>
          <p:nvPr/>
        </p:nvSpPr>
        <p:spPr>
          <a:xfrm>
            <a:off x="7462625" y="4330327"/>
            <a:ext cx="24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Relatively more moose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94F29CC-6255-FFB5-CB24-6F2E0B7F2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3942" y="2869325"/>
            <a:ext cx="10985944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8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B0B82-28E6-0489-73D0-ADE479BE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38" y="288994"/>
            <a:ext cx="3962400" cy="9256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AF1FC2-E472-3C13-DE8D-30BA032A9FB4}"/>
              </a:ext>
            </a:extLst>
          </p:cNvPr>
          <p:cNvGraphicFramePr>
            <a:graphicFrameLocks noGrp="1"/>
          </p:cNvGraphicFramePr>
          <p:nvPr/>
        </p:nvGraphicFramePr>
        <p:xfrm>
          <a:off x="1368720" y="2241541"/>
          <a:ext cx="243671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56041">
                <a:tc>
                  <a:txBody>
                    <a:bodyPr/>
                    <a:lstStyle/>
                    <a:p>
                      <a:r>
                        <a:rPr lang="en-CA" sz="12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Landscape Drivers of Use (.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shp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/.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tif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)</a:t>
                      </a:r>
                      <a:endParaRPr lang="en-CA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Home range centers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7601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EDF30CE-88AB-C98B-CA46-03775174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6" y="3940847"/>
            <a:ext cx="880021" cy="88002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572982-ADD5-112E-1390-FAC9C7490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454444" y="4955209"/>
            <a:ext cx="723313" cy="8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EDA3B5-D9D4-2D46-066D-74EE69FF8351}"/>
              </a:ext>
            </a:extLst>
          </p:cNvPr>
          <p:cNvGraphicFramePr>
            <a:graphicFrameLocks noGrp="1"/>
          </p:cNvGraphicFramePr>
          <p:nvPr/>
        </p:nvGraphicFramePr>
        <p:xfrm>
          <a:off x="1368720" y="3739776"/>
          <a:ext cx="2436719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37638">
                <a:tc>
                  <a:txBody>
                    <a:bodyPr/>
                    <a:lstStyle/>
                    <a:p>
                      <a:r>
                        <a:rPr lang="en-CA" sz="12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150833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Home range size (radius (m))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162868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Movement rate (m/s)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217632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Density (count/m2)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Body size (small/medium/large)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Group size (count)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BFE25D1-A789-9D3C-F08D-A3344E943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98" y="2574173"/>
            <a:ext cx="880021" cy="865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CDDF9-CF7B-C89E-5831-E7E099668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98" y="1839542"/>
            <a:ext cx="767759" cy="767759"/>
          </a:xfrm>
          <a:prstGeom prst="rect">
            <a:avLst/>
          </a:prstGeom>
        </p:spPr>
      </p:pic>
      <p:pic>
        <p:nvPicPr>
          <p:cNvPr id="2105" name="Picture 2104">
            <a:extLst>
              <a:ext uri="{FF2B5EF4-FFF2-40B4-BE49-F238E27FC236}">
                <a16:creationId xmlns:a16="http://schemas.microsoft.com/office/drawing/2014/main" id="{0731D38D-88AA-2D3D-00FE-E36A7EEA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363" y="1712916"/>
            <a:ext cx="4051550" cy="38391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106" name="Connector: Elbow 2105">
            <a:extLst>
              <a:ext uri="{FF2B5EF4-FFF2-40B4-BE49-F238E27FC236}">
                <a16:creationId xmlns:a16="http://schemas.microsoft.com/office/drawing/2014/main" id="{73436567-2D7B-CB60-1F0B-21549E61561E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3805439" y="2744461"/>
            <a:ext cx="1800924" cy="1270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Connector: Elbow 2108">
            <a:extLst>
              <a:ext uri="{FF2B5EF4-FFF2-40B4-BE49-F238E27FC236}">
                <a16:creationId xmlns:a16="http://schemas.microsoft.com/office/drawing/2014/main" id="{714102B1-EB82-1437-2150-CF8A42E94D18}"/>
              </a:ext>
            </a:extLst>
          </p:cNvPr>
          <p:cNvCxnSpPr>
            <a:cxnSpLocks/>
          </p:cNvCxnSpPr>
          <p:nvPr/>
        </p:nvCxnSpPr>
        <p:spPr>
          <a:xfrm rot="10800000">
            <a:off x="3805439" y="4524636"/>
            <a:ext cx="1800924" cy="1270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2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Rectangle: Rounded Corners 2097">
            <a:extLst>
              <a:ext uri="{FF2B5EF4-FFF2-40B4-BE49-F238E27FC236}">
                <a16:creationId xmlns:a16="http://schemas.microsoft.com/office/drawing/2014/main" id="{A00FB4C3-D767-24A4-02CA-B5E478A0E774}"/>
              </a:ext>
            </a:extLst>
          </p:cNvPr>
          <p:cNvSpPr/>
          <p:nvPr/>
        </p:nvSpPr>
        <p:spPr>
          <a:xfrm>
            <a:off x="8817903" y="3657502"/>
            <a:ext cx="2053718" cy="1682031"/>
          </a:xfrm>
          <a:prstGeom prst="roundRect">
            <a:avLst/>
          </a:prstGeom>
          <a:solidFill>
            <a:srgbClr val="D5E8D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2032AE9A-53A7-D062-396E-BC91E4E33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5313" y="1295010"/>
            <a:ext cx="607047" cy="601096"/>
          </a:xfrm>
          <a:prstGeom prst="rect">
            <a:avLst/>
          </a:prstGeom>
        </p:spPr>
      </p:pic>
      <p:sp>
        <p:nvSpPr>
          <p:cNvPr id="2091" name="Rectangle: Rounded Corners 2090">
            <a:extLst>
              <a:ext uri="{FF2B5EF4-FFF2-40B4-BE49-F238E27FC236}">
                <a16:creationId xmlns:a16="http://schemas.microsoft.com/office/drawing/2014/main" id="{9F556692-55D2-7211-8FD6-FC93E8E30FB9}"/>
              </a:ext>
            </a:extLst>
          </p:cNvPr>
          <p:cNvSpPr/>
          <p:nvPr/>
        </p:nvSpPr>
        <p:spPr>
          <a:xfrm>
            <a:off x="7097391" y="2836024"/>
            <a:ext cx="1351047" cy="1266076"/>
          </a:xfrm>
          <a:prstGeom prst="roundRect">
            <a:avLst/>
          </a:prstGeom>
          <a:solidFill>
            <a:srgbClr val="FFF2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Rectangle: Rounded Corners 2091">
            <a:extLst>
              <a:ext uri="{FF2B5EF4-FFF2-40B4-BE49-F238E27FC236}">
                <a16:creationId xmlns:a16="http://schemas.microsoft.com/office/drawing/2014/main" id="{4FB9D57F-BE9B-0028-C104-75C4E71169D5}"/>
              </a:ext>
            </a:extLst>
          </p:cNvPr>
          <p:cNvSpPr/>
          <p:nvPr/>
        </p:nvSpPr>
        <p:spPr>
          <a:xfrm>
            <a:off x="9169239" y="1806532"/>
            <a:ext cx="1351047" cy="1266076"/>
          </a:xfrm>
          <a:prstGeom prst="roundRect">
            <a:avLst/>
          </a:prstGeom>
          <a:solidFill>
            <a:srgbClr val="FFF2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: Rounded Corners 2068">
            <a:extLst>
              <a:ext uri="{FF2B5EF4-FFF2-40B4-BE49-F238E27FC236}">
                <a16:creationId xmlns:a16="http://schemas.microsoft.com/office/drawing/2014/main" id="{D143A654-B635-9B2A-DACE-5CA9941AEC30}"/>
              </a:ext>
            </a:extLst>
          </p:cNvPr>
          <p:cNvSpPr/>
          <p:nvPr/>
        </p:nvSpPr>
        <p:spPr>
          <a:xfrm>
            <a:off x="5516186" y="1553867"/>
            <a:ext cx="1245768" cy="925689"/>
          </a:xfrm>
          <a:prstGeom prst="roundRect">
            <a:avLst/>
          </a:prstGeom>
          <a:solidFill>
            <a:srgbClr val="FFE6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AF1FC2-E472-3C13-DE8D-30BA032A9FB4}"/>
              </a:ext>
            </a:extLst>
          </p:cNvPr>
          <p:cNvGraphicFramePr>
            <a:graphicFrameLocks noGrp="1"/>
          </p:cNvGraphicFramePr>
          <p:nvPr/>
        </p:nvGraphicFramePr>
        <p:xfrm>
          <a:off x="1368720" y="2241541"/>
          <a:ext cx="243671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56041">
                <a:tc>
                  <a:txBody>
                    <a:bodyPr/>
                    <a:lstStyle/>
                    <a:p>
                      <a:r>
                        <a:rPr lang="en-CA" sz="12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Landscape Drivers of Use (.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shp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/.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tif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)</a:t>
                      </a:r>
                      <a:endParaRPr lang="en-CA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Home range centers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7601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EDF30CE-88AB-C98B-CA46-03775174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6" y="3940847"/>
            <a:ext cx="880021" cy="88002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572982-ADD5-112E-1390-FAC9C7490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454444" y="4955209"/>
            <a:ext cx="723313" cy="8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EDA3B5-D9D4-2D46-066D-74EE69FF8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617776"/>
              </p:ext>
            </p:extLst>
          </p:nvPr>
        </p:nvGraphicFramePr>
        <p:xfrm>
          <a:off x="1368720" y="3739776"/>
          <a:ext cx="2436719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37638">
                <a:tc>
                  <a:txBody>
                    <a:bodyPr/>
                    <a:lstStyle/>
                    <a:p>
                      <a:r>
                        <a:rPr lang="en-CA" sz="1200" b="1" i="0" kern="120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150833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Home range size (radius (m))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162868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Movement rate (m/s)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217632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Density (count/m2)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Body size (small/medium/large)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Group size (count)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BFE25D1-A789-9D3C-F08D-A3344E943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98" y="2574173"/>
            <a:ext cx="880021" cy="865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CDDF9-CF7B-C89E-5831-E7E099668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98" y="1839542"/>
            <a:ext cx="767759" cy="7677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C7F0A4-B17B-DB25-3C8C-CC2C21E04D3A}"/>
              </a:ext>
            </a:extLst>
          </p:cNvPr>
          <p:cNvSpPr txBox="1"/>
          <p:nvPr/>
        </p:nvSpPr>
        <p:spPr>
          <a:xfrm>
            <a:off x="5665547" y="1693545"/>
            <a:ext cx="1004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00"/>
                </a:solidFill>
                <a:latin typeface="Helvetica" panose="020B0604020202020204" pitchFamily="34" charset="0"/>
              </a:rPr>
              <a:t>Simulate agents moving</a:t>
            </a:r>
            <a:endParaRPr lang="en-CA" sz="1200" dirty="0"/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D3606A1D-59FC-8AEA-6DF0-DEC866D8345E}"/>
              </a:ext>
            </a:extLst>
          </p:cNvPr>
          <p:cNvGrpSpPr/>
          <p:nvPr/>
        </p:nvGrpSpPr>
        <p:grpSpPr>
          <a:xfrm>
            <a:off x="5545091" y="4378445"/>
            <a:ext cx="1245768" cy="925689"/>
            <a:chOff x="5516186" y="4183466"/>
            <a:chExt cx="1245768" cy="925689"/>
          </a:xfrm>
        </p:grpSpPr>
        <p:sp>
          <p:nvSpPr>
            <p:cNvPr id="2071" name="Rectangle: Rounded Corners 2070">
              <a:extLst>
                <a:ext uri="{FF2B5EF4-FFF2-40B4-BE49-F238E27FC236}">
                  <a16:creationId xmlns:a16="http://schemas.microsoft.com/office/drawing/2014/main" id="{924B9745-87F7-A894-0BA7-DE91F34C4780}"/>
                </a:ext>
              </a:extLst>
            </p:cNvPr>
            <p:cNvSpPr/>
            <p:nvPr/>
          </p:nvSpPr>
          <p:spPr>
            <a:xfrm>
              <a:off x="5516186" y="4183466"/>
              <a:ext cx="1245768" cy="925689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D89B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57D649-9343-F0D2-F63B-4CDF27B60AB6}"/>
                </a:ext>
              </a:extLst>
            </p:cNvPr>
            <p:cNvSpPr txBox="1"/>
            <p:nvPr/>
          </p:nvSpPr>
          <p:spPr>
            <a:xfrm>
              <a:off x="5583783" y="4218116"/>
              <a:ext cx="1168383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Simulate ’real’ probability of occupancy and detection across landscape</a:t>
              </a:r>
              <a:endParaRPr lang="en-CA" sz="10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D29EFA1-6C3C-FFBF-D5C7-EB2BCB24770D}"/>
              </a:ext>
            </a:extLst>
          </p:cNvPr>
          <p:cNvSpPr txBox="1"/>
          <p:nvPr/>
        </p:nvSpPr>
        <p:spPr>
          <a:xfrm>
            <a:off x="9062228" y="3939860"/>
            <a:ext cx="16743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Estimate bias (compared to ‘real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</a:rPr>
              <a:t>’ occupancy and detectability)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and precision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of various data collection approaches among different deployments.</a:t>
            </a:r>
            <a:endParaRPr lang="en-CA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F2A79-EB22-F275-E33E-B58D8E9603D1}"/>
              </a:ext>
            </a:extLst>
          </p:cNvPr>
          <p:cNvSpPr txBox="1"/>
          <p:nvPr/>
        </p:nvSpPr>
        <p:spPr>
          <a:xfrm>
            <a:off x="7171129" y="3065540"/>
            <a:ext cx="1415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</a:rPr>
              <a:t>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imulated detection history  at camera locations</a:t>
            </a:r>
            <a:endParaRPr lang="en-CA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93D20B-5D68-D109-1550-6390F39E4760}"/>
              </a:ext>
            </a:extLst>
          </p:cNvPr>
          <p:cNvSpPr txBox="1"/>
          <p:nvPr/>
        </p:nvSpPr>
        <p:spPr>
          <a:xfrm>
            <a:off x="9336766" y="1985679"/>
            <a:ext cx="11252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</a:rPr>
              <a:t>Fit occupancy model based on simulated detection histories</a:t>
            </a:r>
          </a:p>
        </p:txBody>
      </p:sp>
      <p:pic>
        <p:nvPicPr>
          <p:cNvPr id="26" name="Picture 10" descr="Leaflet: Raster Grid on map with different colors - Stack Overflow">
            <a:extLst>
              <a:ext uri="{FF2B5EF4-FFF2-40B4-BE49-F238E27FC236}">
                <a16:creationId xmlns:a16="http://schemas.microsoft.com/office/drawing/2014/main" id="{07E88819-CE8A-30F8-7132-E5A5E16D2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771" y="2946661"/>
            <a:ext cx="1049154" cy="109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D1E9A603-A9FB-9882-95C5-163EA4A7E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28" y="1371113"/>
            <a:ext cx="456108" cy="49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2" name="Connector: Elbow 2061">
            <a:extLst>
              <a:ext uri="{FF2B5EF4-FFF2-40B4-BE49-F238E27FC236}">
                <a16:creationId xmlns:a16="http://schemas.microsoft.com/office/drawing/2014/main" id="{10478192-D000-BEA4-715E-9566D80BF2EA}"/>
              </a:ext>
            </a:extLst>
          </p:cNvPr>
          <p:cNvCxnSpPr>
            <a:cxnSpLocks/>
            <a:endCxn id="2069" idx="1"/>
          </p:cNvCxnSpPr>
          <p:nvPr/>
        </p:nvCxnSpPr>
        <p:spPr>
          <a:xfrm rot="5400000" flipH="1" flipV="1">
            <a:off x="4641226" y="2095350"/>
            <a:ext cx="953598" cy="7963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Connector: Elbow 2076">
            <a:extLst>
              <a:ext uri="{FF2B5EF4-FFF2-40B4-BE49-F238E27FC236}">
                <a16:creationId xmlns:a16="http://schemas.microsoft.com/office/drawing/2014/main" id="{8D520C4D-341C-0C8D-343F-6A5C276FCE88}"/>
              </a:ext>
            </a:extLst>
          </p:cNvPr>
          <p:cNvCxnSpPr>
            <a:cxnSpLocks/>
            <a:stCxn id="2069" idx="2"/>
            <a:endCxn id="16" idx="0"/>
          </p:cNvCxnSpPr>
          <p:nvPr/>
        </p:nvCxnSpPr>
        <p:spPr>
          <a:xfrm rot="16200000" flipH="1">
            <a:off x="5201206" y="3417420"/>
            <a:ext cx="1933539" cy="5781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0" name="Connector: Elbow 2079">
            <a:extLst>
              <a:ext uri="{FF2B5EF4-FFF2-40B4-BE49-F238E27FC236}">
                <a16:creationId xmlns:a16="http://schemas.microsoft.com/office/drawing/2014/main" id="{4EAD6FBE-08F9-29FE-C882-4B1C7332EBEC}"/>
              </a:ext>
            </a:extLst>
          </p:cNvPr>
          <p:cNvCxnSpPr>
            <a:cxnSpLocks/>
            <a:stCxn id="9" idx="0"/>
            <a:endCxn id="26" idx="1"/>
          </p:cNvCxnSpPr>
          <p:nvPr/>
        </p:nvCxnSpPr>
        <p:spPr>
          <a:xfrm rot="5400000" flipH="1" flipV="1">
            <a:off x="3270924" y="2811929"/>
            <a:ext cx="244003" cy="161169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3" name="Connector: Elbow 2082">
            <a:extLst>
              <a:ext uri="{FF2B5EF4-FFF2-40B4-BE49-F238E27FC236}">
                <a16:creationId xmlns:a16="http://schemas.microsoft.com/office/drawing/2014/main" id="{C448619C-978A-2663-4369-D56775D3912D}"/>
              </a:ext>
            </a:extLst>
          </p:cNvPr>
          <p:cNvCxnSpPr>
            <a:cxnSpLocks/>
            <a:stCxn id="6" idx="2"/>
            <a:endCxn id="26" idx="1"/>
          </p:cNvCxnSpPr>
          <p:nvPr/>
        </p:nvCxnSpPr>
        <p:spPr>
          <a:xfrm rot="16200000" flipH="1">
            <a:off x="3268729" y="2565731"/>
            <a:ext cx="248392" cy="161169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6" name="Connector: Elbow 2085">
            <a:extLst>
              <a:ext uri="{FF2B5EF4-FFF2-40B4-BE49-F238E27FC236}">
                <a16:creationId xmlns:a16="http://schemas.microsoft.com/office/drawing/2014/main" id="{1A419734-69DC-BC66-F442-59969A7BF072}"/>
              </a:ext>
            </a:extLst>
          </p:cNvPr>
          <p:cNvCxnSpPr>
            <a:cxnSpLocks/>
            <a:stCxn id="16" idx="3"/>
            <a:endCxn id="2091" idx="2"/>
          </p:cNvCxnSpPr>
          <p:nvPr/>
        </p:nvCxnSpPr>
        <p:spPr>
          <a:xfrm flipV="1">
            <a:off x="6781071" y="4102100"/>
            <a:ext cx="991844" cy="74188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0" name="Connector: Elbow 2089">
            <a:extLst>
              <a:ext uri="{FF2B5EF4-FFF2-40B4-BE49-F238E27FC236}">
                <a16:creationId xmlns:a16="http://schemas.microsoft.com/office/drawing/2014/main" id="{3E643F5E-08E3-FD28-1379-C21D7E04D4AD}"/>
              </a:ext>
            </a:extLst>
          </p:cNvPr>
          <p:cNvCxnSpPr>
            <a:cxnSpLocks/>
            <a:stCxn id="2091" idx="0"/>
            <a:endCxn id="2092" idx="1"/>
          </p:cNvCxnSpPr>
          <p:nvPr/>
        </p:nvCxnSpPr>
        <p:spPr>
          <a:xfrm rot="5400000" flipH="1" flipV="1">
            <a:off x="8272850" y="1939635"/>
            <a:ext cx="396454" cy="139632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Connector: Elbow 2095">
            <a:extLst>
              <a:ext uri="{FF2B5EF4-FFF2-40B4-BE49-F238E27FC236}">
                <a16:creationId xmlns:a16="http://schemas.microsoft.com/office/drawing/2014/main" id="{190F208D-DA92-23BE-4476-05B892EFA401}"/>
              </a:ext>
            </a:extLst>
          </p:cNvPr>
          <p:cNvCxnSpPr>
            <a:cxnSpLocks/>
            <a:endCxn id="2098" idx="0"/>
          </p:cNvCxnSpPr>
          <p:nvPr/>
        </p:nvCxnSpPr>
        <p:spPr>
          <a:xfrm rot="5400000">
            <a:off x="9574043" y="3386782"/>
            <a:ext cx="541439" cy="1270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AC8746CE-34AD-DF1D-83C4-CEFA8F8E7BE6}"/>
              </a:ext>
            </a:extLst>
          </p:cNvPr>
          <p:cNvCxnSpPr>
            <a:cxnSpLocks/>
            <a:stCxn id="26" idx="2"/>
            <a:endCxn id="2071" idx="1"/>
          </p:cNvCxnSpPr>
          <p:nvPr/>
        </p:nvCxnSpPr>
        <p:spPr>
          <a:xfrm rot="16200000" flipH="1">
            <a:off x="4736017" y="4032215"/>
            <a:ext cx="796405" cy="82174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953607-D8E7-6256-E791-2644355D3169}"/>
              </a:ext>
            </a:extLst>
          </p:cNvPr>
          <p:cNvSpPr txBox="1"/>
          <p:nvPr/>
        </p:nvSpPr>
        <p:spPr>
          <a:xfrm>
            <a:off x="-521208" y="44130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920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Rectangle: Rounded Corners 2097">
            <a:extLst>
              <a:ext uri="{FF2B5EF4-FFF2-40B4-BE49-F238E27FC236}">
                <a16:creationId xmlns:a16="http://schemas.microsoft.com/office/drawing/2014/main" id="{A00FB4C3-D767-24A4-02CA-B5E478A0E774}"/>
              </a:ext>
            </a:extLst>
          </p:cNvPr>
          <p:cNvSpPr/>
          <p:nvPr/>
        </p:nvSpPr>
        <p:spPr>
          <a:xfrm>
            <a:off x="8817903" y="3657502"/>
            <a:ext cx="2053718" cy="1682031"/>
          </a:xfrm>
          <a:prstGeom prst="roundRect">
            <a:avLst/>
          </a:prstGeom>
          <a:solidFill>
            <a:srgbClr val="D5E8D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2032AE9A-53A7-D062-396E-BC91E4E33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5313" y="1295010"/>
            <a:ext cx="607047" cy="601096"/>
          </a:xfrm>
          <a:prstGeom prst="rect">
            <a:avLst/>
          </a:prstGeom>
        </p:spPr>
      </p:pic>
      <p:sp>
        <p:nvSpPr>
          <p:cNvPr id="2091" name="Rectangle: Rounded Corners 2090">
            <a:extLst>
              <a:ext uri="{FF2B5EF4-FFF2-40B4-BE49-F238E27FC236}">
                <a16:creationId xmlns:a16="http://schemas.microsoft.com/office/drawing/2014/main" id="{9F556692-55D2-7211-8FD6-FC93E8E30FB9}"/>
              </a:ext>
            </a:extLst>
          </p:cNvPr>
          <p:cNvSpPr/>
          <p:nvPr/>
        </p:nvSpPr>
        <p:spPr>
          <a:xfrm>
            <a:off x="7097391" y="2836024"/>
            <a:ext cx="1351047" cy="1266076"/>
          </a:xfrm>
          <a:prstGeom prst="roundRect">
            <a:avLst/>
          </a:prstGeom>
          <a:solidFill>
            <a:srgbClr val="FFF2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Rectangle: Rounded Corners 2091">
            <a:extLst>
              <a:ext uri="{FF2B5EF4-FFF2-40B4-BE49-F238E27FC236}">
                <a16:creationId xmlns:a16="http://schemas.microsoft.com/office/drawing/2014/main" id="{4FB9D57F-BE9B-0028-C104-75C4E71169D5}"/>
              </a:ext>
            </a:extLst>
          </p:cNvPr>
          <p:cNvSpPr/>
          <p:nvPr/>
        </p:nvSpPr>
        <p:spPr>
          <a:xfrm>
            <a:off x="9169239" y="1806532"/>
            <a:ext cx="1351047" cy="1266076"/>
          </a:xfrm>
          <a:prstGeom prst="roundRect">
            <a:avLst/>
          </a:prstGeom>
          <a:solidFill>
            <a:srgbClr val="FFF2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: Rounded Corners 2068">
            <a:extLst>
              <a:ext uri="{FF2B5EF4-FFF2-40B4-BE49-F238E27FC236}">
                <a16:creationId xmlns:a16="http://schemas.microsoft.com/office/drawing/2014/main" id="{D143A654-B635-9B2A-DACE-5CA9941AEC30}"/>
              </a:ext>
            </a:extLst>
          </p:cNvPr>
          <p:cNvSpPr/>
          <p:nvPr/>
        </p:nvSpPr>
        <p:spPr>
          <a:xfrm>
            <a:off x="5516186" y="1553867"/>
            <a:ext cx="1245768" cy="925689"/>
          </a:xfrm>
          <a:prstGeom prst="roundRect">
            <a:avLst/>
          </a:prstGeom>
          <a:solidFill>
            <a:srgbClr val="FFE6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B0B82-28E6-0489-73D0-ADE479BEF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38" y="288994"/>
            <a:ext cx="3962400" cy="9256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AF1FC2-E472-3C13-DE8D-30BA032A9FB4}"/>
              </a:ext>
            </a:extLst>
          </p:cNvPr>
          <p:cNvGraphicFramePr>
            <a:graphicFrameLocks noGrp="1"/>
          </p:cNvGraphicFramePr>
          <p:nvPr/>
        </p:nvGraphicFramePr>
        <p:xfrm>
          <a:off x="1368720" y="2241541"/>
          <a:ext cx="243671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56041">
                <a:tc>
                  <a:txBody>
                    <a:bodyPr/>
                    <a:lstStyle/>
                    <a:p>
                      <a:r>
                        <a:rPr lang="en-CA" sz="12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Landscape Drivers of Use (.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shp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/.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tif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)</a:t>
                      </a:r>
                      <a:endParaRPr lang="en-CA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Home range centers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7601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EDF30CE-88AB-C98B-CA46-03775174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36" y="3940847"/>
            <a:ext cx="880021" cy="88002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572982-ADD5-112E-1390-FAC9C7490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454444" y="4955209"/>
            <a:ext cx="723313" cy="8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EDA3B5-D9D4-2D46-066D-74EE69FF8351}"/>
              </a:ext>
            </a:extLst>
          </p:cNvPr>
          <p:cNvGraphicFramePr>
            <a:graphicFrameLocks noGrp="1"/>
          </p:cNvGraphicFramePr>
          <p:nvPr/>
        </p:nvGraphicFramePr>
        <p:xfrm>
          <a:off x="1368720" y="3739776"/>
          <a:ext cx="2436719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37638">
                <a:tc>
                  <a:txBody>
                    <a:bodyPr/>
                    <a:lstStyle/>
                    <a:p>
                      <a:r>
                        <a:rPr lang="en-CA" sz="1200" b="1" i="0" kern="120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150833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00"/>
                          </a:highlight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Home range size (radius (m))</a:t>
                      </a:r>
                      <a:endParaRPr lang="en-CA" sz="1100" dirty="0">
                        <a:highlight>
                          <a:srgbClr val="00FF00"/>
                        </a:highlight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162868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Movement rate (m/s)</a:t>
                      </a:r>
                      <a:endParaRPr lang="en-CA" sz="1100" dirty="0">
                        <a:highlight>
                          <a:srgbClr val="FFFF00"/>
                        </a:highlight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217632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Density (count/m2)</a:t>
                      </a:r>
                      <a:endParaRPr lang="en-CA" sz="1100" dirty="0">
                        <a:highlight>
                          <a:srgbClr val="FFFF00"/>
                        </a:highlight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00"/>
                          </a:highlight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Body size (small/medium/large)</a:t>
                      </a:r>
                      <a:endParaRPr lang="en-CA" sz="1100" dirty="0">
                        <a:highlight>
                          <a:srgbClr val="00FF00"/>
                        </a:highlight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Group size (count)</a:t>
                      </a:r>
                      <a:endParaRPr lang="en-CA" sz="1100" dirty="0">
                        <a:highlight>
                          <a:srgbClr val="FFFF00"/>
                        </a:highlight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BFE25D1-A789-9D3C-F08D-A3344E943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98" y="2574173"/>
            <a:ext cx="880021" cy="865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CDDF9-CF7B-C89E-5831-E7E099668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8" y="1839542"/>
            <a:ext cx="767759" cy="7677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C7F0A4-B17B-DB25-3C8C-CC2C21E04D3A}"/>
              </a:ext>
            </a:extLst>
          </p:cNvPr>
          <p:cNvSpPr txBox="1"/>
          <p:nvPr/>
        </p:nvSpPr>
        <p:spPr>
          <a:xfrm>
            <a:off x="5665547" y="1693545"/>
            <a:ext cx="1004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00"/>
                </a:solidFill>
                <a:latin typeface="Helvetica" panose="020B0604020202020204" pitchFamily="34" charset="0"/>
              </a:rPr>
              <a:t>Simulate agents moving</a:t>
            </a:r>
            <a:endParaRPr lang="en-CA" sz="1200" dirty="0"/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D3606A1D-59FC-8AEA-6DF0-DEC866D8345E}"/>
              </a:ext>
            </a:extLst>
          </p:cNvPr>
          <p:cNvGrpSpPr/>
          <p:nvPr/>
        </p:nvGrpSpPr>
        <p:grpSpPr>
          <a:xfrm>
            <a:off x="5545091" y="4378445"/>
            <a:ext cx="1245768" cy="925689"/>
            <a:chOff x="5516186" y="4183466"/>
            <a:chExt cx="1245768" cy="925689"/>
          </a:xfrm>
        </p:grpSpPr>
        <p:sp>
          <p:nvSpPr>
            <p:cNvPr id="2071" name="Rectangle: Rounded Corners 2070">
              <a:extLst>
                <a:ext uri="{FF2B5EF4-FFF2-40B4-BE49-F238E27FC236}">
                  <a16:creationId xmlns:a16="http://schemas.microsoft.com/office/drawing/2014/main" id="{924B9745-87F7-A894-0BA7-DE91F34C4780}"/>
                </a:ext>
              </a:extLst>
            </p:cNvPr>
            <p:cNvSpPr/>
            <p:nvPr/>
          </p:nvSpPr>
          <p:spPr>
            <a:xfrm>
              <a:off x="5516186" y="4183466"/>
              <a:ext cx="1245768" cy="925689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D89B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57D649-9343-F0D2-F63B-4CDF27B60AB6}"/>
                </a:ext>
              </a:extLst>
            </p:cNvPr>
            <p:cNvSpPr txBox="1"/>
            <p:nvPr/>
          </p:nvSpPr>
          <p:spPr>
            <a:xfrm>
              <a:off x="5583783" y="4218116"/>
              <a:ext cx="1168383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Simulate ’real’ probability of occupancy and detection across landscape</a:t>
              </a:r>
              <a:endParaRPr lang="en-CA" sz="10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D29EFA1-6C3C-FFBF-D5C7-EB2BCB24770D}"/>
              </a:ext>
            </a:extLst>
          </p:cNvPr>
          <p:cNvSpPr txBox="1"/>
          <p:nvPr/>
        </p:nvSpPr>
        <p:spPr>
          <a:xfrm>
            <a:off x="9062228" y="3939860"/>
            <a:ext cx="16743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Estimate bias (compared to ‘real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</a:rPr>
              <a:t>’ occupancy and detectability)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and precision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of various data collection approaches among different deployments.</a:t>
            </a:r>
            <a:endParaRPr lang="en-CA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F2A79-EB22-F275-E33E-B58D8E9603D1}"/>
              </a:ext>
            </a:extLst>
          </p:cNvPr>
          <p:cNvSpPr txBox="1"/>
          <p:nvPr/>
        </p:nvSpPr>
        <p:spPr>
          <a:xfrm>
            <a:off x="7171129" y="3065540"/>
            <a:ext cx="1415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</a:rPr>
              <a:t>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imulated detection history  at camera locations</a:t>
            </a:r>
            <a:endParaRPr lang="en-CA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93D20B-5D68-D109-1550-6390F39E4760}"/>
              </a:ext>
            </a:extLst>
          </p:cNvPr>
          <p:cNvSpPr txBox="1"/>
          <p:nvPr/>
        </p:nvSpPr>
        <p:spPr>
          <a:xfrm>
            <a:off x="9336766" y="1985679"/>
            <a:ext cx="11252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</a:rPr>
              <a:t>Fit occupancy model based on simulated detection histories</a:t>
            </a:r>
          </a:p>
        </p:txBody>
      </p:sp>
      <p:pic>
        <p:nvPicPr>
          <p:cNvPr id="26" name="Picture 10" descr="Leaflet: Raster Grid on map with different colors - Stack Overflow">
            <a:extLst>
              <a:ext uri="{FF2B5EF4-FFF2-40B4-BE49-F238E27FC236}">
                <a16:creationId xmlns:a16="http://schemas.microsoft.com/office/drawing/2014/main" id="{07E88819-CE8A-30F8-7132-E5A5E16D2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771" y="2946661"/>
            <a:ext cx="1049154" cy="109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D1E9A603-A9FB-9882-95C5-163EA4A7E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28" y="1371113"/>
            <a:ext cx="456108" cy="49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2" name="Connector: Elbow 2061">
            <a:extLst>
              <a:ext uri="{FF2B5EF4-FFF2-40B4-BE49-F238E27FC236}">
                <a16:creationId xmlns:a16="http://schemas.microsoft.com/office/drawing/2014/main" id="{10478192-D000-BEA4-715E-9566D80BF2EA}"/>
              </a:ext>
            </a:extLst>
          </p:cNvPr>
          <p:cNvCxnSpPr>
            <a:cxnSpLocks/>
            <a:endCxn id="2069" idx="1"/>
          </p:cNvCxnSpPr>
          <p:nvPr/>
        </p:nvCxnSpPr>
        <p:spPr>
          <a:xfrm rot="5400000" flipH="1" flipV="1">
            <a:off x="4641226" y="2095350"/>
            <a:ext cx="953598" cy="7963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Connector: Elbow 2076">
            <a:extLst>
              <a:ext uri="{FF2B5EF4-FFF2-40B4-BE49-F238E27FC236}">
                <a16:creationId xmlns:a16="http://schemas.microsoft.com/office/drawing/2014/main" id="{8D520C4D-341C-0C8D-343F-6A5C276FCE88}"/>
              </a:ext>
            </a:extLst>
          </p:cNvPr>
          <p:cNvCxnSpPr>
            <a:cxnSpLocks/>
            <a:stCxn id="2069" idx="2"/>
            <a:endCxn id="16" idx="0"/>
          </p:cNvCxnSpPr>
          <p:nvPr/>
        </p:nvCxnSpPr>
        <p:spPr>
          <a:xfrm rot="16200000" flipH="1">
            <a:off x="5201206" y="3417420"/>
            <a:ext cx="1933539" cy="5781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0" name="Connector: Elbow 2079">
            <a:extLst>
              <a:ext uri="{FF2B5EF4-FFF2-40B4-BE49-F238E27FC236}">
                <a16:creationId xmlns:a16="http://schemas.microsoft.com/office/drawing/2014/main" id="{4EAD6FBE-08F9-29FE-C882-4B1C7332EBEC}"/>
              </a:ext>
            </a:extLst>
          </p:cNvPr>
          <p:cNvCxnSpPr>
            <a:cxnSpLocks/>
            <a:stCxn id="9" idx="0"/>
            <a:endCxn id="26" idx="1"/>
          </p:cNvCxnSpPr>
          <p:nvPr/>
        </p:nvCxnSpPr>
        <p:spPr>
          <a:xfrm rot="5400000" flipH="1" flipV="1">
            <a:off x="3270924" y="2811929"/>
            <a:ext cx="244003" cy="161169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3" name="Connector: Elbow 2082">
            <a:extLst>
              <a:ext uri="{FF2B5EF4-FFF2-40B4-BE49-F238E27FC236}">
                <a16:creationId xmlns:a16="http://schemas.microsoft.com/office/drawing/2014/main" id="{C448619C-978A-2663-4369-D56775D3912D}"/>
              </a:ext>
            </a:extLst>
          </p:cNvPr>
          <p:cNvCxnSpPr>
            <a:cxnSpLocks/>
            <a:stCxn id="6" idx="2"/>
            <a:endCxn id="26" idx="1"/>
          </p:cNvCxnSpPr>
          <p:nvPr/>
        </p:nvCxnSpPr>
        <p:spPr>
          <a:xfrm rot="16200000" flipH="1">
            <a:off x="3268729" y="2565731"/>
            <a:ext cx="248392" cy="161169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6" name="Connector: Elbow 2085">
            <a:extLst>
              <a:ext uri="{FF2B5EF4-FFF2-40B4-BE49-F238E27FC236}">
                <a16:creationId xmlns:a16="http://schemas.microsoft.com/office/drawing/2014/main" id="{1A419734-69DC-BC66-F442-59969A7BF072}"/>
              </a:ext>
            </a:extLst>
          </p:cNvPr>
          <p:cNvCxnSpPr>
            <a:cxnSpLocks/>
            <a:stCxn id="16" idx="3"/>
            <a:endCxn id="2091" idx="2"/>
          </p:cNvCxnSpPr>
          <p:nvPr/>
        </p:nvCxnSpPr>
        <p:spPr>
          <a:xfrm flipV="1">
            <a:off x="6781071" y="4102100"/>
            <a:ext cx="991844" cy="74188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0" name="Connector: Elbow 2089">
            <a:extLst>
              <a:ext uri="{FF2B5EF4-FFF2-40B4-BE49-F238E27FC236}">
                <a16:creationId xmlns:a16="http://schemas.microsoft.com/office/drawing/2014/main" id="{3E643F5E-08E3-FD28-1379-C21D7E04D4AD}"/>
              </a:ext>
            </a:extLst>
          </p:cNvPr>
          <p:cNvCxnSpPr>
            <a:cxnSpLocks/>
            <a:stCxn id="2091" idx="0"/>
            <a:endCxn id="2092" idx="1"/>
          </p:cNvCxnSpPr>
          <p:nvPr/>
        </p:nvCxnSpPr>
        <p:spPr>
          <a:xfrm rot="5400000" flipH="1" flipV="1">
            <a:off x="8272850" y="1939635"/>
            <a:ext cx="396454" cy="139632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Connector: Elbow 2095">
            <a:extLst>
              <a:ext uri="{FF2B5EF4-FFF2-40B4-BE49-F238E27FC236}">
                <a16:creationId xmlns:a16="http://schemas.microsoft.com/office/drawing/2014/main" id="{190F208D-DA92-23BE-4476-05B892EFA401}"/>
              </a:ext>
            </a:extLst>
          </p:cNvPr>
          <p:cNvCxnSpPr>
            <a:cxnSpLocks/>
            <a:endCxn id="2098" idx="0"/>
          </p:cNvCxnSpPr>
          <p:nvPr/>
        </p:nvCxnSpPr>
        <p:spPr>
          <a:xfrm rot="5400000">
            <a:off x="9574043" y="3386782"/>
            <a:ext cx="541439" cy="1270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AC8746CE-34AD-DF1D-83C4-CEFA8F8E7BE6}"/>
              </a:ext>
            </a:extLst>
          </p:cNvPr>
          <p:cNvCxnSpPr>
            <a:cxnSpLocks/>
            <a:stCxn id="26" idx="2"/>
            <a:endCxn id="2071" idx="1"/>
          </p:cNvCxnSpPr>
          <p:nvPr/>
        </p:nvCxnSpPr>
        <p:spPr>
          <a:xfrm rot="16200000" flipH="1">
            <a:off x="4736017" y="4032215"/>
            <a:ext cx="796405" cy="82174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953607-D8E7-6256-E791-2644355D3169}"/>
              </a:ext>
            </a:extLst>
          </p:cNvPr>
          <p:cNvSpPr txBox="1"/>
          <p:nvPr/>
        </p:nvSpPr>
        <p:spPr>
          <a:xfrm>
            <a:off x="-521208" y="44130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86772-050B-4540-8C72-88184EACDC75}"/>
              </a:ext>
            </a:extLst>
          </p:cNvPr>
          <p:cNvSpPr/>
          <p:nvPr/>
        </p:nvSpPr>
        <p:spPr>
          <a:xfrm>
            <a:off x="-1239803" y="3584117"/>
            <a:ext cx="4456517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/>
              <a:t>- Movement rate informed by body size + diet vs ungulate (+ others). Build out use cases after that. 2-3 buckets of speed --- </a:t>
            </a:r>
          </a:p>
        </p:txBody>
      </p:sp>
    </p:spTree>
    <p:extLst>
      <p:ext uri="{BB962C8B-B14F-4D97-AF65-F5344CB8AC3E}">
        <p14:creationId xmlns:p14="http://schemas.microsoft.com/office/powerpoint/2010/main" val="202459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5692A-F80A-017D-7DE7-BC0CA91E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26"/>
          <a:stretch/>
        </p:blipFill>
        <p:spPr>
          <a:xfrm>
            <a:off x="281266" y="799941"/>
            <a:ext cx="6002993" cy="269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A8B96-7F26-D60E-9EE8-F18698B2A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43" y="135540"/>
            <a:ext cx="2710057" cy="6331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A3A7D5-4A84-B4B7-BF71-A87BB23064D5}"/>
              </a:ext>
            </a:extLst>
          </p:cNvPr>
          <p:cNvSpPr/>
          <p:nvPr/>
        </p:nvSpPr>
        <p:spPr>
          <a:xfrm>
            <a:off x="95895" y="104258"/>
            <a:ext cx="7174481" cy="6639525"/>
          </a:xfrm>
          <a:prstGeom prst="rect">
            <a:avLst/>
          </a:prstGeom>
          <a:noFill/>
          <a:ln w="12700">
            <a:solidFill>
              <a:srgbClr val="256C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53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C09B8-FDBA-8AD3-B3A5-3D3C9ACD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88"/>
          <a:stretch/>
        </p:blipFill>
        <p:spPr>
          <a:xfrm>
            <a:off x="185543" y="3647658"/>
            <a:ext cx="6845676" cy="290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0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D38E-1D06-38C1-D733-ABB85FC05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5CA09-0500-CAB4-3B9B-EB77EF88D8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792B6-A6C2-DA80-5270-1330105EF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2740150"/>
            <a:ext cx="914402" cy="1377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7A61A-3643-AC4F-B192-E04B82F43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73" y="0"/>
            <a:ext cx="725365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CA103E-2697-F684-B50E-B76B91E74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87" y="2633662"/>
            <a:ext cx="2867025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42CD1-C561-2303-A5CC-426123302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BEBE2B-309D-0ECF-C38E-2E4F69F45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56" y="442911"/>
            <a:ext cx="7620000" cy="5972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F5B36A-3914-544F-37D5-B2EBF07DD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1220788"/>
            <a:ext cx="8572500" cy="4762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B07EF-60C5-B0A1-2C47-0C7282575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5" y="2862262"/>
            <a:ext cx="3790950" cy="1133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50661D-5FC0-54C7-A1CB-4FBAA507C0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5" y="2862262"/>
            <a:ext cx="3790950" cy="1133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B61E0C-26AE-50D6-D2B6-B0A1FFDC45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16" y="2971799"/>
            <a:ext cx="4099568" cy="9144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46F8DE-293A-5CAB-CBC4-5D47DB876F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6" y="2593240"/>
            <a:ext cx="12192000" cy="18763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BAA7FD5-91B6-76E3-6BD9-FF2B5F11B107}"/>
              </a:ext>
            </a:extLst>
          </p:cNvPr>
          <p:cNvSpPr/>
          <p:nvPr/>
        </p:nvSpPr>
        <p:spPr>
          <a:xfrm>
            <a:off x="457201" y="4552055"/>
            <a:ext cx="12191999" cy="1871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410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5E7C098-29CC-56AF-4DF1-9FD7E19382DA}"/>
              </a:ext>
            </a:extLst>
          </p:cNvPr>
          <p:cNvSpPr txBox="1"/>
          <p:nvPr/>
        </p:nvSpPr>
        <p:spPr>
          <a:xfrm>
            <a:off x="-938337" y="3691291"/>
            <a:ext cx="902545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CA" sz="1350" dirty="0">
                <a:latin typeface="acumin-pro-semi-condensed"/>
              </a:rPr>
              <a:t>Alberta Environment and Protected Areas &amp; Office of the Chief Scientist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B55F9E-A616-A6B8-EE74-4B01F5BD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631" y="1013563"/>
            <a:ext cx="6508283" cy="2003106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7B3599-8591-F7F8-DCB8-3DF24812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89110" y="4112264"/>
            <a:ext cx="16471586" cy="18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4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35A9D7-1821-AE9E-66B5-A157EA03B161}"/>
              </a:ext>
            </a:extLst>
          </p:cNvPr>
          <p:cNvSpPr/>
          <p:nvPr/>
        </p:nvSpPr>
        <p:spPr>
          <a:xfrm>
            <a:off x="0" y="0"/>
            <a:ext cx="9358711" cy="5646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5307A-93C5-859B-F5E0-58A32C1E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98" y="674013"/>
            <a:ext cx="5380314" cy="4298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409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35A9D7-1821-AE9E-66B5-A157EA03B161}"/>
              </a:ext>
            </a:extLst>
          </p:cNvPr>
          <p:cNvSpPr/>
          <p:nvPr/>
        </p:nvSpPr>
        <p:spPr>
          <a:xfrm>
            <a:off x="0" y="0"/>
            <a:ext cx="9358711" cy="5646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1FE745-8BF0-8DA4-636F-3190F4D1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30" y="933810"/>
            <a:ext cx="7898623" cy="24310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5C0B19-79B6-C72F-FD41-20815235C677}"/>
              </a:ext>
            </a:extLst>
          </p:cNvPr>
          <p:cNvSpPr txBox="1"/>
          <p:nvPr/>
        </p:nvSpPr>
        <p:spPr>
          <a:xfrm>
            <a:off x="794209" y="3691084"/>
            <a:ext cx="7948738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CA" sz="3600" dirty="0">
                <a:latin typeface="acumin-pro-semi-condensed"/>
              </a:rPr>
              <a:t>Alberta Environment and Protected Areas &amp; Office of the Chief Scientist</a:t>
            </a:r>
          </a:p>
        </p:txBody>
      </p:sp>
    </p:spTree>
    <p:extLst>
      <p:ext uri="{BB962C8B-B14F-4D97-AF65-F5344CB8AC3E}">
        <p14:creationId xmlns:p14="http://schemas.microsoft.com/office/powerpoint/2010/main" val="346514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35A9D7-1821-AE9E-66B5-A157EA03B161}"/>
              </a:ext>
            </a:extLst>
          </p:cNvPr>
          <p:cNvSpPr/>
          <p:nvPr/>
        </p:nvSpPr>
        <p:spPr>
          <a:xfrm>
            <a:off x="0" y="0"/>
            <a:ext cx="9358711" cy="5646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565979-15B3-A5CA-C153-BF34589DDE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26"/>
          <a:stretch/>
        </p:blipFill>
        <p:spPr>
          <a:xfrm>
            <a:off x="260880" y="2338007"/>
            <a:ext cx="8969495" cy="109099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7812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35A9D7-1821-AE9E-66B5-A157EA03B161}"/>
              </a:ext>
            </a:extLst>
          </p:cNvPr>
          <p:cNvSpPr/>
          <p:nvPr/>
        </p:nvSpPr>
        <p:spPr>
          <a:xfrm>
            <a:off x="0" y="0"/>
            <a:ext cx="9358711" cy="5646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D57A0-43F5-99B3-D1E7-E3B0D8938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2" y="2083527"/>
            <a:ext cx="8742328" cy="1345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09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1489A-4E4D-8B28-9675-638C3CF16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AE642AB-AB63-E1C6-4DD0-651C3C2459AC}"/>
              </a:ext>
            </a:extLst>
          </p:cNvPr>
          <p:cNvSpPr/>
          <p:nvPr/>
        </p:nvSpPr>
        <p:spPr>
          <a:xfrm>
            <a:off x="733958" y="532374"/>
            <a:ext cx="7175122" cy="5076019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A0CF3-A929-F113-0BAA-CA028B05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2178195" y="1349950"/>
            <a:ext cx="969522" cy="77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0CC6D3-A41A-1D32-8471-D6F27D7A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3528718" y="2527330"/>
            <a:ext cx="969522" cy="772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3A1B93-EB00-BC7D-D48F-DDFC3C82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2290062" y="3198223"/>
            <a:ext cx="969522" cy="772717"/>
          </a:xfrm>
          <a:prstGeom prst="rect">
            <a:avLst/>
          </a:prstGeom>
        </p:spPr>
      </p:pic>
      <p:pic>
        <p:nvPicPr>
          <p:cNvPr id="11" name="Graphic 10" descr="Fir tree with solid fill">
            <a:extLst>
              <a:ext uri="{FF2B5EF4-FFF2-40B4-BE49-F238E27FC236}">
                <a16:creationId xmlns:a16="http://schemas.microsoft.com/office/drawing/2014/main" id="{8B3ECE85-7E45-C94E-5114-AC1609A02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8240" y="2218158"/>
            <a:ext cx="1151107" cy="1151107"/>
          </a:xfrm>
          <a:prstGeom prst="rect">
            <a:avLst/>
          </a:prstGeom>
        </p:spPr>
      </p:pic>
      <p:pic>
        <p:nvPicPr>
          <p:cNvPr id="12" name="Graphic 11" descr="Fir tree with solid fill">
            <a:extLst>
              <a:ext uri="{FF2B5EF4-FFF2-40B4-BE49-F238E27FC236}">
                <a16:creationId xmlns:a16="http://schemas.microsoft.com/office/drawing/2014/main" id="{F6620F71-3A9F-1D73-064A-BFCFB0783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0412" y="1403290"/>
            <a:ext cx="1151107" cy="1151107"/>
          </a:xfrm>
          <a:prstGeom prst="rect">
            <a:avLst/>
          </a:prstGeom>
        </p:spPr>
      </p:pic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2284FC5F-7C91-B394-5EBC-A4D7AA388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5917" y="1549542"/>
            <a:ext cx="1151107" cy="1151107"/>
          </a:xfrm>
          <a:prstGeom prst="rect">
            <a:avLst/>
          </a:prstGeom>
        </p:spPr>
      </p:pic>
      <p:pic>
        <p:nvPicPr>
          <p:cNvPr id="14" name="Graphic 13" descr="Fir tree with solid fill">
            <a:extLst>
              <a:ext uri="{FF2B5EF4-FFF2-40B4-BE49-F238E27FC236}">
                <a16:creationId xmlns:a16="http://schemas.microsoft.com/office/drawing/2014/main" id="{AB553512-FB67-3C73-5773-8222AE89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8718" y="1161968"/>
            <a:ext cx="1151107" cy="1151107"/>
          </a:xfrm>
          <a:prstGeom prst="rect">
            <a:avLst/>
          </a:prstGeom>
        </p:spPr>
      </p:pic>
      <p:pic>
        <p:nvPicPr>
          <p:cNvPr id="16" name="Graphic 15" descr="Fir tree with solid fill">
            <a:extLst>
              <a:ext uri="{FF2B5EF4-FFF2-40B4-BE49-F238E27FC236}">
                <a16:creationId xmlns:a16="http://schemas.microsoft.com/office/drawing/2014/main" id="{2B599C70-E160-BA39-4637-D1B3F8BBA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2208" y="2458107"/>
            <a:ext cx="1151107" cy="1151107"/>
          </a:xfrm>
          <a:prstGeom prst="rect">
            <a:avLst/>
          </a:prstGeom>
        </p:spPr>
      </p:pic>
      <p:pic>
        <p:nvPicPr>
          <p:cNvPr id="17" name="Graphic 16" descr="Fir tree with solid fill">
            <a:extLst>
              <a:ext uri="{FF2B5EF4-FFF2-40B4-BE49-F238E27FC236}">
                <a16:creationId xmlns:a16="http://schemas.microsoft.com/office/drawing/2014/main" id="{4ADA37C3-B73F-8B7B-656B-0FF53107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0514" y="2266878"/>
            <a:ext cx="1151107" cy="1151107"/>
          </a:xfrm>
          <a:prstGeom prst="rect">
            <a:avLst/>
          </a:prstGeom>
        </p:spPr>
      </p:pic>
      <p:pic>
        <p:nvPicPr>
          <p:cNvPr id="21" name="Graphic 20" descr="Camera with solid fill">
            <a:extLst>
              <a:ext uri="{FF2B5EF4-FFF2-40B4-BE49-F238E27FC236}">
                <a16:creationId xmlns:a16="http://schemas.microsoft.com/office/drawing/2014/main" id="{21598938-BF47-0B26-B87C-CDFD1C126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9613" y="2191082"/>
            <a:ext cx="343714" cy="3437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9790096-5083-C2FB-6ED2-572AB9CA32DF}"/>
              </a:ext>
            </a:extLst>
          </p:cNvPr>
          <p:cNvSpPr txBox="1"/>
          <p:nvPr/>
        </p:nvSpPr>
        <p:spPr>
          <a:xfrm>
            <a:off x="3745965" y="5066503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8 moose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D2017E-5D18-07E7-8733-8BAE4A86A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4702520" y="1255026"/>
            <a:ext cx="969522" cy="7727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28BD9-0EE5-A94A-7175-C6AE099401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6669134" y="2845196"/>
            <a:ext cx="969522" cy="772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7124D-8CE8-743E-ADEA-4CBDF8CF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2057337" y="4082155"/>
            <a:ext cx="969522" cy="772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EAA29-9505-8E95-A6B9-14B5F0B2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5432099" y="3652738"/>
            <a:ext cx="969522" cy="7727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16F552-2DF6-9E57-7A9B-9D3E16B0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1231368" y="1976580"/>
            <a:ext cx="969522" cy="7727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718950-78C4-642A-0AE5-8D52EBB4B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048" y="880651"/>
            <a:ext cx="7193903" cy="50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4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35A9D7-1821-AE9E-66B5-A157EA03B161}"/>
              </a:ext>
            </a:extLst>
          </p:cNvPr>
          <p:cNvSpPr/>
          <p:nvPr/>
        </p:nvSpPr>
        <p:spPr>
          <a:xfrm>
            <a:off x="0" y="0"/>
            <a:ext cx="9358711" cy="5646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16B1-D1CE-4B8E-CE64-CDA91AAC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33" y="192505"/>
            <a:ext cx="3310843" cy="4988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87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0E7BF0A-88EC-6CB0-3F63-8C0B79199E54}"/>
              </a:ext>
            </a:extLst>
          </p:cNvPr>
          <p:cNvSpPr/>
          <p:nvPr/>
        </p:nvSpPr>
        <p:spPr>
          <a:xfrm>
            <a:off x="7938853" y="3817457"/>
            <a:ext cx="1069708" cy="129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825A1E-4EDE-1F12-C835-34814C852C5F}"/>
              </a:ext>
            </a:extLst>
          </p:cNvPr>
          <p:cNvSpPr txBox="1"/>
          <p:nvPr/>
        </p:nvSpPr>
        <p:spPr>
          <a:xfrm>
            <a:off x="1672492" y="2572743"/>
            <a:ext cx="131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Cumulative number of species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6F45F26-F2D6-8EC8-724E-CD0372AD6DC1}"/>
              </a:ext>
            </a:extLst>
          </p:cNvPr>
          <p:cNvSpPr txBox="1"/>
          <p:nvPr/>
        </p:nvSpPr>
        <p:spPr>
          <a:xfrm>
            <a:off x="4635796" y="5790332"/>
            <a:ext cx="311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Number of individuals caught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A882AE33-B6E0-F491-3BCB-6444DE45B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21" y="489599"/>
            <a:ext cx="7108552" cy="521253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8C94F03-7B26-B4B7-9A6B-51DE83AD2A78}"/>
              </a:ext>
            </a:extLst>
          </p:cNvPr>
          <p:cNvSpPr txBox="1"/>
          <p:nvPr/>
        </p:nvSpPr>
        <p:spPr>
          <a:xfrm>
            <a:off x="9416666" y="2290120"/>
            <a:ext cx="2225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70C0"/>
                </a:solidFill>
              </a:rPr>
              <a:t>If this line </a:t>
            </a:r>
            <a:r>
              <a:rPr lang="en-CA" sz="1400" b="1" dirty="0">
                <a:solidFill>
                  <a:srgbClr val="0070C0"/>
                </a:solidFill>
              </a:rPr>
              <a:t>completely </a:t>
            </a:r>
            <a:r>
              <a:rPr lang="en-CA" sz="1400" dirty="0">
                <a:solidFill>
                  <a:srgbClr val="0070C0"/>
                </a:solidFill>
              </a:rPr>
              <a:t>flattens out, you’ve detected </a:t>
            </a:r>
            <a:r>
              <a:rPr lang="en-CA" sz="1400" b="1" dirty="0">
                <a:solidFill>
                  <a:srgbClr val="0070C0"/>
                </a:solidFill>
              </a:rPr>
              <a:t>all</a:t>
            </a:r>
            <a:r>
              <a:rPr lang="en-CA" sz="1400" dirty="0">
                <a:solidFill>
                  <a:srgbClr val="0070C0"/>
                </a:solidFill>
              </a:rPr>
              <a:t> of the species present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14864AF-8B09-BE57-1B82-ACE426A15844}"/>
              </a:ext>
            </a:extLst>
          </p:cNvPr>
          <p:cNvSpPr txBox="1"/>
          <p:nvPr/>
        </p:nvSpPr>
        <p:spPr>
          <a:xfrm>
            <a:off x="3677308" y="212574"/>
            <a:ext cx="5078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70C0"/>
                </a:solidFill>
              </a:rPr>
              <a:t>Can be thought of as a “rate” </a:t>
            </a:r>
            <a:r>
              <a:rPr lang="en-CA" sz="1400" dirty="0">
                <a:solidFill>
                  <a:srgbClr val="0070C0"/>
                </a:solidFill>
                <a:sym typeface="Wingdings" panose="05000000000000000000" pitchFamily="2" charset="2"/>
              </a:rPr>
              <a:t> # new species / time sampled</a:t>
            </a:r>
            <a:endParaRPr lang="en-CA" sz="1400" dirty="0">
              <a:solidFill>
                <a:srgbClr val="0070C0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DB2E8CD-C847-CF0F-A7EF-A334E5D85417}"/>
              </a:ext>
            </a:extLst>
          </p:cNvPr>
          <p:cNvCxnSpPr>
            <a:cxnSpLocks/>
          </p:cNvCxnSpPr>
          <p:nvPr/>
        </p:nvCxnSpPr>
        <p:spPr>
          <a:xfrm>
            <a:off x="9008561" y="2153284"/>
            <a:ext cx="20705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3429CB8-0E7E-ADD7-50C9-5BFDAA8D2E8F}"/>
              </a:ext>
            </a:extLst>
          </p:cNvPr>
          <p:cNvCxnSpPr>
            <a:cxnSpLocks/>
          </p:cNvCxnSpPr>
          <p:nvPr/>
        </p:nvCxnSpPr>
        <p:spPr>
          <a:xfrm>
            <a:off x="8604382" y="1921859"/>
            <a:ext cx="1971898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Arc 109">
            <a:extLst>
              <a:ext uri="{FF2B5EF4-FFF2-40B4-BE49-F238E27FC236}">
                <a16:creationId xmlns:a16="http://schemas.microsoft.com/office/drawing/2014/main" id="{903CDB4C-B7F9-1536-D420-284D6E640B19}"/>
              </a:ext>
            </a:extLst>
          </p:cNvPr>
          <p:cNvSpPr/>
          <p:nvPr/>
        </p:nvSpPr>
        <p:spPr>
          <a:xfrm rot="16473707">
            <a:off x="7520311" y="-448878"/>
            <a:ext cx="3683658" cy="11111887"/>
          </a:xfrm>
          <a:prstGeom prst="arc">
            <a:avLst>
              <a:gd name="adj1" fmla="val 16078886"/>
              <a:gd name="adj2" fmla="val 20499899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692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C479F25-BB64-6355-F7CC-ADC136B52B6B}"/>
              </a:ext>
            </a:extLst>
          </p:cNvPr>
          <p:cNvSpPr/>
          <p:nvPr/>
        </p:nvSpPr>
        <p:spPr>
          <a:xfrm>
            <a:off x="407230" y="342697"/>
            <a:ext cx="9920991" cy="6035084"/>
          </a:xfrm>
          <a:prstGeom prst="rect">
            <a:avLst/>
          </a:prstGeom>
          <a:solidFill>
            <a:srgbClr val="E5F4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44C23BB-EB07-69D5-19EF-AA515ED33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31" y="666789"/>
            <a:ext cx="419021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A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Objectives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specific objectives of each survey within a project, including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Target Species, </a:t>
            </a:r>
            <a:endParaRPr lang="en-CA" altLang="en-US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state variables (e.g., occupancy, density), and </a:t>
            </a:r>
            <a:endParaRPr lang="en-CA" altLang="en-US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proposed modelling approach(es).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Survey Objectives should be specific, measurable, achievable, relevant, and time-bound (i.e., SMART).</a:t>
            </a: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ED1E898-8A01-6E8F-3440-F312F40A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779" y="2235175"/>
            <a:ext cx="4471453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CA" sz="1800" b="1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State variable</a:t>
            </a:r>
            <a:endParaRPr lang="en-CA" sz="1800" kern="1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A formal measure that summarizes the state of a community or population at a particular time (</a:t>
            </a:r>
            <a:r>
              <a:rPr lang="en-CA" sz="1800" kern="0" dirty="0" err="1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Wearn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 &amp; Glover-</a:t>
            </a:r>
            <a:r>
              <a:rPr lang="en-CA" sz="1800" kern="0" dirty="0" err="1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Kapfer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, 2017)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0C17AF-B129-B7F5-19E3-6CA26E18379D}"/>
              </a:ext>
            </a:extLst>
          </p:cNvPr>
          <p:cNvCxnSpPr>
            <a:cxnSpLocks/>
          </p:cNvCxnSpPr>
          <p:nvPr/>
        </p:nvCxnSpPr>
        <p:spPr>
          <a:xfrm flipV="1">
            <a:off x="4685121" y="2656647"/>
            <a:ext cx="952108" cy="82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F821A1F-E967-2487-9182-EB770FD1CE8E}"/>
              </a:ext>
            </a:extLst>
          </p:cNvPr>
          <p:cNvSpPr/>
          <p:nvPr/>
        </p:nvSpPr>
        <p:spPr>
          <a:xfrm>
            <a:off x="777380" y="2306696"/>
            <a:ext cx="3907741" cy="6999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680584-596D-C9F9-8E25-A55F1617B014}"/>
              </a:ext>
            </a:extLst>
          </p:cNvPr>
          <p:cNvSpPr txBox="1"/>
          <p:nvPr/>
        </p:nvSpPr>
        <p:spPr>
          <a:xfrm>
            <a:off x="749431" y="4771841"/>
            <a:ext cx="426562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/>
              <a:t>For example</a:t>
            </a:r>
          </a:p>
          <a:p>
            <a:r>
              <a:rPr lang="en-US" dirty="0"/>
              <a:t>If the </a:t>
            </a:r>
            <a:r>
              <a:rPr lang="en-US" b="1" dirty="0"/>
              <a:t>objective</a:t>
            </a:r>
            <a:r>
              <a:rPr lang="en-US" dirty="0"/>
              <a:t> is “to monitor trends in wolf </a:t>
            </a:r>
            <a:r>
              <a:rPr lang="en-US" dirty="0">
                <a:solidFill>
                  <a:schemeClr val="accent2"/>
                </a:solidFill>
              </a:rPr>
              <a:t>occupancy</a:t>
            </a:r>
            <a:r>
              <a:rPr lang="en-US" dirty="0"/>
              <a:t> at 5-year intervals from January – December 2020 to 2023."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45718-A28F-0CC8-DF59-484D733C2BFC}"/>
              </a:ext>
            </a:extLst>
          </p:cNvPr>
          <p:cNvSpPr txBox="1"/>
          <p:nvPr/>
        </p:nvSpPr>
        <p:spPr>
          <a:xfrm>
            <a:off x="5492682" y="5111678"/>
            <a:ext cx="426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CA" b="1" kern="100" dirty="0">
                <a:latin typeface="Aptos" panose="02110004020202020204"/>
                <a:cs typeface="Times New Roman" panose="02020603050405020304" pitchFamily="18" charset="0"/>
              </a:rPr>
              <a:t>s</a:t>
            </a:r>
            <a:r>
              <a:rPr lang="en-CA" sz="1800" b="1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tate variable</a:t>
            </a:r>
            <a:r>
              <a:rPr lang="en-CA" b="1" kern="100" dirty="0"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 </a:t>
            </a:r>
            <a:r>
              <a:rPr lang="en-CA" kern="100" dirty="0"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is</a:t>
            </a:r>
            <a:r>
              <a:rPr lang="en-US" dirty="0"/>
              <a:t> "occupancy"</a:t>
            </a:r>
            <a:endParaRPr lang="en-C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C7578F-4BC6-F540-40C8-0E158FDBE4CE}"/>
              </a:ext>
            </a:extLst>
          </p:cNvPr>
          <p:cNvCxnSpPr>
            <a:cxnSpLocks/>
          </p:cNvCxnSpPr>
          <p:nvPr/>
        </p:nvCxnSpPr>
        <p:spPr>
          <a:xfrm>
            <a:off x="5250731" y="342697"/>
            <a:ext cx="0" cy="6035084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0B4369-1EF4-0C8C-E676-CC47115A5FCC}"/>
              </a:ext>
            </a:extLst>
          </p:cNvPr>
          <p:cNvSpPr txBox="1"/>
          <p:nvPr/>
        </p:nvSpPr>
        <p:spPr>
          <a:xfrm>
            <a:off x="-457199" y="-14007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/>
              <a:t>FIG_obj_state_var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9957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C479F25-BB64-6355-F7CC-ADC136B52B6B}"/>
              </a:ext>
            </a:extLst>
          </p:cNvPr>
          <p:cNvSpPr/>
          <p:nvPr/>
        </p:nvSpPr>
        <p:spPr>
          <a:xfrm>
            <a:off x="407230" y="335670"/>
            <a:ext cx="9920991" cy="6035084"/>
          </a:xfrm>
          <a:prstGeom prst="rect">
            <a:avLst/>
          </a:prstGeom>
          <a:solidFill>
            <a:srgbClr val="E5F4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44C23BB-EB07-69D5-19EF-AA515ED33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14" y="629389"/>
            <a:ext cx="4190214" cy="2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A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Objectives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kumimoji="0" lang="en-CA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objectives</a:t>
            </a: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 of each survey within a project, should include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Target Species: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species the survey is designed to detect (e.g., moose)</a:t>
            </a:r>
            <a:endParaRPr lang="en-CA" altLang="en-US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state variable(s), and</a:t>
            </a:r>
            <a:endParaRPr lang="en-CA" altLang="en-US" dirty="0">
              <a:solidFill>
                <a:srgbClr val="000000"/>
              </a:solidFill>
              <a:latin typeface="Aptos" panose="02110004020202020204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proposed modelling approach(es)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ED1E898-8A01-6E8F-3440-F312F40A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229" y="2194816"/>
            <a:ext cx="3886333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CA" sz="1800" b="1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State variable</a:t>
            </a:r>
            <a:endParaRPr lang="en-CA" sz="1800" kern="1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CA" kern="0" dirty="0">
                <a:solidFill>
                  <a:srgbClr val="000000"/>
                </a:solidFill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 measure </a:t>
            </a:r>
            <a:r>
              <a:rPr lang="en-CA" kern="0" dirty="0">
                <a:solidFill>
                  <a:srgbClr val="000000"/>
                </a:solidFill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of the 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state of </a:t>
            </a:r>
            <a:r>
              <a:rPr lang="en-CA" kern="0" dirty="0">
                <a:solidFill>
                  <a:srgbClr val="000000"/>
                </a:solidFill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species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 community or population at a particular time (</a:t>
            </a:r>
            <a:r>
              <a:rPr lang="en-CA" sz="1800" kern="0" dirty="0" err="1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Wearn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 &amp; Glover-</a:t>
            </a:r>
            <a:r>
              <a:rPr lang="en-CA" sz="1800" kern="0" dirty="0" err="1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Kapfer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, 2017) </a:t>
            </a:r>
          </a:p>
          <a:p>
            <a:pPr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(e.g., moose)</a:t>
            </a:r>
            <a:endParaRPr lang="en-CA" sz="1800" kern="0" dirty="0">
              <a:solidFill>
                <a:srgbClr val="000000"/>
              </a:solidFill>
              <a:effectLst/>
              <a:latin typeface="Aptos" panose="02110004020202020204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0C17AF-B129-B7F5-19E3-6CA26E18379D}"/>
              </a:ext>
            </a:extLst>
          </p:cNvPr>
          <p:cNvCxnSpPr>
            <a:cxnSpLocks/>
          </p:cNvCxnSpPr>
          <p:nvPr/>
        </p:nvCxnSpPr>
        <p:spPr>
          <a:xfrm flipV="1">
            <a:off x="4857667" y="2596551"/>
            <a:ext cx="779562" cy="12650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F821A1F-E967-2487-9182-EB770FD1CE8E}"/>
              </a:ext>
            </a:extLst>
          </p:cNvPr>
          <p:cNvSpPr/>
          <p:nvPr/>
        </p:nvSpPr>
        <p:spPr>
          <a:xfrm>
            <a:off x="688555" y="2510286"/>
            <a:ext cx="4175679" cy="4399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680584-596D-C9F9-8E25-A55F1617B014}"/>
              </a:ext>
            </a:extLst>
          </p:cNvPr>
          <p:cNvSpPr txBox="1"/>
          <p:nvPr/>
        </p:nvSpPr>
        <p:spPr>
          <a:xfrm>
            <a:off x="791855" y="4133753"/>
            <a:ext cx="426562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/>
              <a:t>For example</a:t>
            </a:r>
          </a:p>
          <a:p>
            <a:r>
              <a:rPr lang="en-US" dirty="0"/>
              <a:t>If the </a:t>
            </a:r>
            <a:r>
              <a:rPr lang="en-US" b="1" dirty="0"/>
              <a:t>objective</a:t>
            </a:r>
            <a:r>
              <a:rPr lang="en-US" dirty="0"/>
              <a:t> is “to monitor trends in wolf </a:t>
            </a:r>
            <a:r>
              <a:rPr lang="en-US" dirty="0">
                <a:solidFill>
                  <a:schemeClr val="accent2"/>
                </a:solidFill>
              </a:rPr>
              <a:t>occupancy</a:t>
            </a:r>
            <a:r>
              <a:rPr lang="en-US" dirty="0"/>
              <a:t> at 5-year intervals from January – December 2020 to 2023."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45718-A28F-0CC8-DF59-484D733C2BFC}"/>
              </a:ext>
            </a:extLst>
          </p:cNvPr>
          <p:cNvSpPr txBox="1"/>
          <p:nvPr/>
        </p:nvSpPr>
        <p:spPr>
          <a:xfrm>
            <a:off x="5492682" y="5111678"/>
            <a:ext cx="426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CA" b="1" kern="100" dirty="0">
                <a:latin typeface="Aptos" panose="02110004020202020204"/>
                <a:cs typeface="Times New Roman" panose="02020603050405020304" pitchFamily="18" charset="0"/>
              </a:rPr>
              <a:t>s</a:t>
            </a:r>
            <a:r>
              <a:rPr lang="en-CA" sz="1800" b="1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tate variable</a:t>
            </a:r>
            <a:r>
              <a:rPr lang="en-CA" b="1" kern="100" dirty="0"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 </a:t>
            </a:r>
            <a:r>
              <a:rPr lang="en-CA" kern="100" dirty="0"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is</a:t>
            </a:r>
            <a:r>
              <a:rPr lang="en-US" dirty="0"/>
              <a:t> "occupancy"</a:t>
            </a:r>
            <a:endParaRPr lang="en-C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C7578F-4BC6-F540-40C8-0E158FDBE4CE}"/>
              </a:ext>
            </a:extLst>
          </p:cNvPr>
          <p:cNvCxnSpPr>
            <a:cxnSpLocks/>
          </p:cNvCxnSpPr>
          <p:nvPr/>
        </p:nvCxnSpPr>
        <p:spPr>
          <a:xfrm>
            <a:off x="5250731" y="342697"/>
            <a:ext cx="0" cy="6035084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0B4369-1EF4-0C8C-E676-CC47115A5FCC}"/>
              </a:ext>
            </a:extLst>
          </p:cNvPr>
          <p:cNvSpPr txBox="1"/>
          <p:nvPr/>
        </p:nvSpPr>
        <p:spPr>
          <a:xfrm>
            <a:off x="-457199" y="-14007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/>
              <a:t>FIG_obj_state_var</a:t>
            </a:r>
            <a:endParaRPr lang="en-CA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92B1CDE-AEFB-BE6B-85D0-77FEED4DC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235" y="738792"/>
            <a:ext cx="447145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1200"/>
              </a:spcAft>
            </a:pPr>
            <a:r>
              <a:rPr kumimoji="0" lang="en-CA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Target Species </a:t>
            </a:r>
          </a:p>
          <a:p>
            <a:pPr>
              <a:spcAft>
                <a:spcPts val="12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species the survey is designed to detect (e.g., moose)</a:t>
            </a:r>
            <a:endParaRPr lang="en-CA" sz="1800" kern="0" dirty="0">
              <a:solidFill>
                <a:srgbClr val="000000"/>
              </a:solidFill>
              <a:effectLst/>
              <a:latin typeface="Aptos" panose="02110004020202020204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5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E6BC1-7874-EE40-B4F4-449D2A03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11" y="456785"/>
            <a:ext cx="5744377" cy="59444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DAF72B-711A-6784-34EB-269059531239}"/>
              </a:ext>
            </a:extLst>
          </p:cNvPr>
          <p:cNvSpPr/>
          <p:nvPr/>
        </p:nvSpPr>
        <p:spPr>
          <a:xfrm>
            <a:off x="3932547" y="5316718"/>
            <a:ext cx="4119513" cy="904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It’s the study design wild west out here</a:t>
            </a:r>
          </a:p>
        </p:txBody>
      </p:sp>
    </p:spTree>
    <p:extLst>
      <p:ext uri="{BB962C8B-B14F-4D97-AF65-F5344CB8AC3E}">
        <p14:creationId xmlns:p14="http://schemas.microsoft.com/office/powerpoint/2010/main" val="3230960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B3D1C92-C20A-6A59-8E45-9257EB653245}"/>
              </a:ext>
            </a:extLst>
          </p:cNvPr>
          <p:cNvSpPr/>
          <p:nvPr/>
        </p:nvSpPr>
        <p:spPr>
          <a:xfrm>
            <a:off x="3601304" y="1088644"/>
            <a:ext cx="3598117" cy="3916546"/>
          </a:xfrm>
          <a:custGeom>
            <a:avLst/>
            <a:gdLst>
              <a:gd name="connsiteX0" fmla="*/ 888400 w 3598117"/>
              <a:gd name="connsiteY0" fmla="*/ 154940 h 3916546"/>
              <a:gd name="connsiteX1" fmla="*/ 394624 w 3598117"/>
              <a:gd name="connsiteY1" fmla="*/ 337820 h 3916546"/>
              <a:gd name="connsiteX2" fmla="*/ 92872 w 3598117"/>
              <a:gd name="connsiteY2" fmla="*/ 2706116 h 3916546"/>
              <a:gd name="connsiteX3" fmla="*/ 2113696 w 3598117"/>
              <a:gd name="connsiteY3" fmla="*/ 3602228 h 3916546"/>
              <a:gd name="connsiteX4" fmla="*/ 3037240 w 3598117"/>
              <a:gd name="connsiteY4" fmla="*/ 3913124 h 3916546"/>
              <a:gd name="connsiteX5" fmla="*/ 3238408 w 3598117"/>
              <a:gd name="connsiteY5" fmla="*/ 3748532 h 3916546"/>
              <a:gd name="connsiteX6" fmla="*/ 3311560 w 3598117"/>
              <a:gd name="connsiteY6" fmla="*/ 3446780 h 3916546"/>
              <a:gd name="connsiteX7" fmla="*/ 3576736 w 3598117"/>
              <a:gd name="connsiteY7" fmla="*/ 1023620 h 3916546"/>
              <a:gd name="connsiteX8" fmla="*/ 2680624 w 3598117"/>
              <a:gd name="connsiteY8" fmla="*/ 36068 h 3916546"/>
              <a:gd name="connsiteX9" fmla="*/ 614080 w 3598117"/>
              <a:gd name="connsiteY9" fmla="*/ 26924 h 391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98117" h="3916546">
                <a:moveTo>
                  <a:pt x="888400" y="154940"/>
                </a:moveTo>
                <a:cubicBezTo>
                  <a:pt x="707806" y="33782"/>
                  <a:pt x="527212" y="-87376"/>
                  <a:pt x="394624" y="337820"/>
                </a:cubicBezTo>
                <a:cubicBezTo>
                  <a:pt x="262036" y="763016"/>
                  <a:pt x="-193640" y="2162048"/>
                  <a:pt x="92872" y="2706116"/>
                </a:cubicBezTo>
                <a:cubicBezTo>
                  <a:pt x="379384" y="3250184"/>
                  <a:pt x="1622968" y="3401060"/>
                  <a:pt x="2113696" y="3602228"/>
                </a:cubicBezTo>
                <a:cubicBezTo>
                  <a:pt x="2604424" y="3803396"/>
                  <a:pt x="2849788" y="3888740"/>
                  <a:pt x="3037240" y="3913124"/>
                </a:cubicBezTo>
                <a:cubicBezTo>
                  <a:pt x="3224692" y="3937508"/>
                  <a:pt x="3192688" y="3826256"/>
                  <a:pt x="3238408" y="3748532"/>
                </a:cubicBezTo>
                <a:cubicBezTo>
                  <a:pt x="3284128" y="3670808"/>
                  <a:pt x="3255172" y="3900932"/>
                  <a:pt x="3311560" y="3446780"/>
                </a:cubicBezTo>
                <a:cubicBezTo>
                  <a:pt x="3367948" y="2992628"/>
                  <a:pt x="3681892" y="1592072"/>
                  <a:pt x="3576736" y="1023620"/>
                </a:cubicBezTo>
                <a:cubicBezTo>
                  <a:pt x="3471580" y="455168"/>
                  <a:pt x="3174400" y="202184"/>
                  <a:pt x="2680624" y="36068"/>
                </a:cubicBezTo>
                <a:cubicBezTo>
                  <a:pt x="2186848" y="-130048"/>
                  <a:pt x="1674784" y="350012"/>
                  <a:pt x="614080" y="2692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235EF09-0F93-4F6F-3145-DEB5D2E5DBB8}"/>
              </a:ext>
            </a:extLst>
          </p:cNvPr>
          <p:cNvSpPr/>
          <p:nvPr/>
        </p:nvSpPr>
        <p:spPr>
          <a:xfrm>
            <a:off x="3749040" y="1187919"/>
            <a:ext cx="3377473" cy="3744021"/>
          </a:xfrm>
          <a:custGeom>
            <a:avLst/>
            <a:gdLst>
              <a:gd name="connsiteX0" fmla="*/ 932688 w 3377473"/>
              <a:gd name="connsiteY0" fmla="*/ 1034073 h 3744021"/>
              <a:gd name="connsiteX1" fmla="*/ 1609344 w 3377473"/>
              <a:gd name="connsiteY1" fmla="*/ 2012481 h 3744021"/>
              <a:gd name="connsiteX2" fmla="*/ 1920240 w 3377473"/>
              <a:gd name="connsiteY2" fmla="*/ 997497 h 3744021"/>
              <a:gd name="connsiteX3" fmla="*/ 1508760 w 3377473"/>
              <a:gd name="connsiteY3" fmla="*/ 1143801 h 3744021"/>
              <a:gd name="connsiteX4" fmla="*/ 2267712 w 3377473"/>
              <a:gd name="connsiteY4" fmla="*/ 1710729 h 3744021"/>
              <a:gd name="connsiteX5" fmla="*/ 3319272 w 3377473"/>
              <a:gd name="connsiteY5" fmla="*/ 1171233 h 3744021"/>
              <a:gd name="connsiteX6" fmla="*/ 3099816 w 3377473"/>
              <a:gd name="connsiteY6" fmla="*/ 970065 h 3744021"/>
              <a:gd name="connsiteX7" fmla="*/ 1911096 w 3377473"/>
              <a:gd name="connsiteY7" fmla="*/ 2442249 h 3744021"/>
              <a:gd name="connsiteX8" fmla="*/ 932688 w 3377473"/>
              <a:gd name="connsiteY8" fmla="*/ 3192057 h 3744021"/>
              <a:gd name="connsiteX9" fmla="*/ 841248 w 3377473"/>
              <a:gd name="connsiteY9" fmla="*/ 2707425 h 3744021"/>
              <a:gd name="connsiteX10" fmla="*/ 1892808 w 3377473"/>
              <a:gd name="connsiteY10" fmla="*/ 3118905 h 3744021"/>
              <a:gd name="connsiteX11" fmla="*/ 2542032 w 3377473"/>
              <a:gd name="connsiteY11" fmla="*/ 558585 h 3744021"/>
              <a:gd name="connsiteX12" fmla="*/ 2578608 w 3377473"/>
              <a:gd name="connsiteY12" fmla="*/ 801 h 3744021"/>
              <a:gd name="connsiteX13" fmla="*/ 2871216 w 3377473"/>
              <a:gd name="connsiteY13" fmla="*/ 430569 h 3744021"/>
              <a:gd name="connsiteX14" fmla="*/ 1837944 w 3377473"/>
              <a:gd name="connsiteY14" fmla="*/ 238545 h 3744021"/>
              <a:gd name="connsiteX15" fmla="*/ 1106424 w 3377473"/>
              <a:gd name="connsiteY15" fmla="*/ 211113 h 3744021"/>
              <a:gd name="connsiteX16" fmla="*/ 1207008 w 3377473"/>
              <a:gd name="connsiteY16" fmla="*/ 668313 h 3744021"/>
              <a:gd name="connsiteX17" fmla="*/ 1801368 w 3377473"/>
              <a:gd name="connsiteY17" fmla="*/ 64809 h 3744021"/>
              <a:gd name="connsiteX18" fmla="*/ 228600 w 3377473"/>
              <a:gd name="connsiteY18" fmla="*/ 366561 h 3744021"/>
              <a:gd name="connsiteX19" fmla="*/ 804672 w 3377473"/>
              <a:gd name="connsiteY19" fmla="*/ 1985049 h 3744021"/>
              <a:gd name="connsiteX20" fmla="*/ 3154680 w 3377473"/>
              <a:gd name="connsiteY20" fmla="*/ 1966761 h 3744021"/>
              <a:gd name="connsiteX21" fmla="*/ 2734056 w 3377473"/>
              <a:gd name="connsiteY21" fmla="*/ 1820457 h 3744021"/>
              <a:gd name="connsiteX22" fmla="*/ 2240280 w 3377473"/>
              <a:gd name="connsiteY22" fmla="*/ 2990889 h 3744021"/>
              <a:gd name="connsiteX23" fmla="*/ 2816352 w 3377473"/>
              <a:gd name="connsiteY23" fmla="*/ 3731553 h 3744021"/>
              <a:gd name="connsiteX24" fmla="*/ 2871216 w 3377473"/>
              <a:gd name="connsiteY24" fmla="*/ 3374937 h 3744021"/>
              <a:gd name="connsiteX25" fmla="*/ 630936 w 3377473"/>
              <a:gd name="connsiteY25" fmla="*/ 2359953 h 3744021"/>
              <a:gd name="connsiteX26" fmla="*/ 237744 w 3377473"/>
              <a:gd name="connsiteY26" fmla="*/ 2149641 h 3744021"/>
              <a:gd name="connsiteX27" fmla="*/ 0 w 3377473"/>
              <a:gd name="connsiteY27" fmla="*/ 2405673 h 374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77473" h="3744021">
                <a:moveTo>
                  <a:pt x="932688" y="1034073"/>
                </a:moveTo>
                <a:cubicBezTo>
                  <a:pt x="1188720" y="1526325"/>
                  <a:pt x="1444752" y="2018577"/>
                  <a:pt x="1609344" y="2012481"/>
                </a:cubicBezTo>
                <a:cubicBezTo>
                  <a:pt x="1773936" y="2006385"/>
                  <a:pt x="1937004" y="1142277"/>
                  <a:pt x="1920240" y="997497"/>
                </a:cubicBezTo>
                <a:cubicBezTo>
                  <a:pt x="1903476" y="852717"/>
                  <a:pt x="1450848" y="1024929"/>
                  <a:pt x="1508760" y="1143801"/>
                </a:cubicBezTo>
                <a:cubicBezTo>
                  <a:pt x="1566672" y="1262673"/>
                  <a:pt x="1965960" y="1706157"/>
                  <a:pt x="2267712" y="1710729"/>
                </a:cubicBezTo>
                <a:cubicBezTo>
                  <a:pt x="2569464" y="1715301"/>
                  <a:pt x="3180588" y="1294677"/>
                  <a:pt x="3319272" y="1171233"/>
                </a:cubicBezTo>
                <a:cubicBezTo>
                  <a:pt x="3457956" y="1047789"/>
                  <a:pt x="3334512" y="758229"/>
                  <a:pt x="3099816" y="970065"/>
                </a:cubicBezTo>
                <a:cubicBezTo>
                  <a:pt x="2865120" y="1181901"/>
                  <a:pt x="2272284" y="2071917"/>
                  <a:pt x="1911096" y="2442249"/>
                </a:cubicBezTo>
                <a:cubicBezTo>
                  <a:pt x="1549908" y="2812581"/>
                  <a:pt x="1110996" y="3147861"/>
                  <a:pt x="932688" y="3192057"/>
                </a:cubicBezTo>
                <a:cubicBezTo>
                  <a:pt x="754380" y="3236253"/>
                  <a:pt x="681228" y="2719617"/>
                  <a:pt x="841248" y="2707425"/>
                </a:cubicBezTo>
                <a:cubicBezTo>
                  <a:pt x="1001268" y="2695233"/>
                  <a:pt x="1609344" y="3477045"/>
                  <a:pt x="1892808" y="3118905"/>
                </a:cubicBezTo>
                <a:cubicBezTo>
                  <a:pt x="2176272" y="2760765"/>
                  <a:pt x="2427732" y="1078269"/>
                  <a:pt x="2542032" y="558585"/>
                </a:cubicBezTo>
                <a:cubicBezTo>
                  <a:pt x="2656332" y="38901"/>
                  <a:pt x="2523744" y="22137"/>
                  <a:pt x="2578608" y="801"/>
                </a:cubicBezTo>
                <a:cubicBezTo>
                  <a:pt x="2633472" y="-20535"/>
                  <a:pt x="2994660" y="390945"/>
                  <a:pt x="2871216" y="430569"/>
                </a:cubicBezTo>
                <a:cubicBezTo>
                  <a:pt x="2747772" y="470193"/>
                  <a:pt x="2132076" y="275121"/>
                  <a:pt x="1837944" y="238545"/>
                </a:cubicBezTo>
                <a:cubicBezTo>
                  <a:pt x="1543812" y="201969"/>
                  <a:pt x="1211580" y="139485"/>
                  <a:pt x="1106424" y="211113"/>
                </a:cubicBezTo>
                <a:cubicBezTo>
                  <a:pt x="1001268" y="282741"/>
                  <a:pt x="1091184" y="692697"/>
                  <a:pt x="1207008" y="668313"/>
                </a:cubicBezTo>
                <a:cubicBezTo>
                  <a:pt x="1322832" y="643929"/>
                  <a:pt x="1964436" y="115101"/>
                  <a:pt x="1801368" y="64809"/>
                </a:cubicBezTo>
                <a:cubicBezTo>
                  <a:pt x="1638300" y="14517"/>
                  <a:pt x="394716" y="46521"/>
                  <a:pt x="228600" y="366561"/>
                </a:cubicBezTo>
                <a:cubicBezTo>
                  <a:pt x="62484" y="686601"/>
                  <a:pt x="316992" y="1718349"/>
                  <a:pt x="804672" y="1985049"/>
                </a:cubicBezTo>
                <a:cubicBezTo>
                  <a:pt x="1292352" y="2251749"/>
                  <a:pt x="2833116" y="1994193"/>
                  <a:pt x="3154680" y="1966761"/>
                </a:cubicBezTo>
                <a:cubicBezTo>
                  <a:pt x="3476244" y="1939329"/>
                  <a:pt x="2886456" y="1649769"/>
                  <a:pt x="2734056" y="1820457"/>
                </a:cubicBezTo>
                <a:cubicBezTo>
                  <a:pt x="2581656" y="1991145"/>
                  <a:pt x="2226564" y="2672373"/>
                  <a:pt x="2240280" y="2990889"/>
                </a:cubicBezTo>
                <a:cubicBezTo>
                  <a:pt x="2253996" y="3309405"/>
                  <a:pt x="2711196" y="3667545"/>
                  <a:pt x="2816352" y="3731553"/>
                </a:cubicBezTo>
                <a:cubicBezTo>
                  <a:pt x="2921508" y="3795561"/>
                  <a:pt x="3235452" y="3603537"/>
                  <a:pt x="2871216" y="3374937"/>
                </a:cubicBezTo>
                <a:cubicBezTo>
                  <a:pt x="2506980" y="3146337"/>
                  <a:pt x="1069848" y="2564169"/>
                  <a:pt x="630936" y="2359953"/>
                </a:cubicBezTo>
                <a:cubicBezTo>
                  <a:pt x="192024" y="2155737"/>
                  <a:pt x="342900" y="2142021"/>
                  <a:pt x="237744" y="2149641"/>
                </a:cubicBezTo>
                <a:cubicBezTo>
                  <a:pt x="132588" y="2157261"/>
                  <a:pt x="185928" y="3041181"/>
                  <a:pt x="0" y="2405673"/>
                </a:cubicBezTo>
              </a:path>
            </a:pathLst>
          </a:cu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E0C732-65B3-8D24-AA6B-AA2D4C596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0520130">
            <a:off x="4297680" y="2954473"/>
            <a:ext cx="182880" cy="184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72ECB1-98A9-B982-1575-0EDA8472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7598677">
            <a:off x="5538781" y="3199551"/>
            <a:ext cx="182880" cy="1848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24637D-DF0A-F5CB-5DF0-60199EDF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9583353">
            <a:off x="6752134" y="2897305"/>
            <a:ext cx="167360" cy="169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8A5EB8-E8DB-EE3F-1E90-BDD9AC54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81197">
            <a:off x="3701415" y="3628081"/>
            <a:ext cx="182880" cy="184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E4E678-B66C-B8CF-2F93-8DB40A450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3798904">
            <a:off x="3847081" y="3374043"/>
            <a:ext cx="182880" cy="1848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A8F173-EEFF-D4D3-260A-A0999C1B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20828960">
            <a:off x="4206240" y="3407906"/>
            <a:ext cx="182880" cy="1848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26B34E-DB96-5D5A-ADAB-AEA4C05E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20828960">
            <a:off x="5456046" y="3974071"/>
            <a:ext cx="182880" cy="1848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1E2453-09E1-7386-2082-A908EE30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20828960">
            <a:off x="6498348" y="4455655"/>
            <a:ext cx="182880" cy="1848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7F4E9F-AF95-8B1B-8071-01207799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5080518">
            <a:off x="6084823" y="3469279"/>
            <a:ext cx="182880" cy="1848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D2A42A-10CF-5920-9036-A5BFCEC1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2515913">
            <a:off x="3896632" y="2170023"/>
            <a:ext cx="182880" cy="1848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4403CA-E39C-150E-76A7-6E57704F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7971138">
            <a:off x="4219834" y="1265822"/>
            <a:ext cx="182880" cy="1848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4C5A05-8C44-304F-6044-063317F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8660783">
            <a:off x="5409021" y="1144150"/>
            <a:ext cx="182880" cy="1848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5B2FE8-920F-93D9-0361-229C5BE9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5400000">
            <a:off x="5166578" y="1561729"/>
            <a:ext cx="182880" cy="1848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7A434A-F724-618E-A881-4A7F0EE9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2558702">
            <a:off x="4728596" y="1566118"/>
            <a:ext cx="182880" cy="1848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008E07-06E6-3104-D76E-549C70B6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9426644">
            <a:off x="5152309" y="1292039"/>
            <a:ext cx="182880" cy="1848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11F451-776F-3416-6E13-B8C27254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9426644">
            <a:off x="6004560" y="1440744"/>
            <a:ext cx="182880" cy="1848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02CC2F6-B489-1C91-C3AF-CC6E5E874C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0800000">
            <a:off x="6410278" y="1273751"/>
            <a:ext cx="182880" cy="1848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69747D-9B50-79B0-2CB8-C65A0DC0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3255263">
            <a:off x="6146666" y="1884392"/>
            <a:ext cx="182880" cy="18488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B5CD434-9BDC-2C44-02CF-577EF8E2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3255263">
            <a:off x="6004613" y="2682840"/>
            <a:ext cx="182880" cy="18488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2AF6FB9-5998-31FF-F164-993C349C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3255263">
            <a:off x="5722636" y="3863604"/>
            <a:ext cx="182880" cy="184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D1610EB-9E67-6EBF-982D-F43F3BE0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415057">
            <a:off x="5101063" y="3953034"/>
            <a:ext cx="182880" cy="1848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2076EDD-CF31-D817-EA1D-90D8D229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415057">
            <a:off x="5711679" y="3380361"/>
            <a:ext cx="182880" cy="1848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7C9E690-6978-2F1F-53BC-A14944306A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415057">
            <a:off x="6436329" y="2457581"/>
            <a:ext cx="182880" cy="1848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91ED5A9-8C29-1860-CA02-7C0B5635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415057">
            <a:off x="6792741" y="2035944"/>
            <a:ext cx="182880" cy="1848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FFB8835-A755-8787-3D12-3DF89F39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5693703">
            <a:off x="6790812" y="2411219"/>
            <a:ext cx="182880" cy="18488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5E99155-B8D2-E6FB-AC6B-17F5859C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9716519">
            <a:off x="5726108" y="2750456"/>
            <a:ext cx="182880" cy="1848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512234-D0E1-FC76-B39A-E04A8D46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0800000">
            <a:off x="5318219" y="2429619"/>
            <a:ext cx="182880" cy="1848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DD34B7A-7D27-1478-3C2E-52D4DF3D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923065">
            <a:off x="5346548" y="2055230"/>
            <a:ext cx="182880" cy="1848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A88E618-B221-1005-6CBD-BB0A4F84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3322599">
            <a:off x="5519291" y="2508890"/>
            <a:ext cx="182880" cy="1848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1184670-F7A1-E757-24FD-38B4865F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3322599">
            <a:off x="5409581" y="2937278"/>
            <a:ext cx="182880" cy="1848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F7BE3D-10E9-EEE6-2CE1-88ED514E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1463133">
            <a:off x="4862402" y="2662880"/>
            <a:ext cx="182880" cy="184888"/>
          </a:xfrm>
          <a:prstGeom prst="rect">
            <a:avLst/>
          </a:prstGeom>
        </p:spPr>
      </p:pic>
      <p:pic>
        <p:nvPicPr>
          <p:cNvPr id="52" name="Picture 51" descr="A deer with antlers standing on snow&#10;&#10;Description automatically generated">
            <a:extLst>
              <a:ext uri="{FF2B5EF4-FFF2-40B4-BE49-F238E27FC236}">
                <a16:creationId xmlns:a16="http://schemas.microsoft.com/office/drawing/2014/main" id="{D8DA2209-6C35-B34A-0746-24558B3B5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2" y="185528"/>
            <a:ext cx="1265591" cy="11548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08C7CE0-6323-DA2F-A14E-9A41AA99C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66" y="1861697"/>
            <a:ext cx="3615241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4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118450A-0C23-D5DD-2084-CDC92EEE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6" y="60382"/>
            <a:ext cx="6194073" cy="6737230"/>
          </a:xfrm>
          <a:prstGeom prst="rect">
            <a:avLst/>
          </a:prstGeom>
        </p:spPr>
      </p:pic>
      <p:pic>
        <p:nvPicPr>
          <p:cNvPr id="38" name="Picture 37" descr="A deer with antlers standing on snow&#10;&#10;Description automatically generated">
            <a:extLst>
              <a:ext uri="{FF2B5EF4-FFF2-40B4-BE49-F238E27FC236}">
                <a16:creationId xmlns:a16="http://schemas.microsoft.com/office/drawing/2014/main" id="{675D2709-5522-4954-D406-62F32ABF3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82" y="1095555"/>
            <a:ext cx="1450002" cy="13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5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F7EC5-7AA4-706B-DC26-8D9F2DFE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8"/>
          <a:stretch/>
        </p:blipFill>
        <p:spPr>
          <a:xfrm>
            <a:off x="0" y="0"/>
            <a:ext cx="12192000" cy="6558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56280E-11B8-D705-AE71-3AE1F012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76" t="28607" r="9058" b="18400"/>
          <a:stretch/>
        </p:blipFill>
        <p:spPr>
          <a:xfrm>
            <a:off x="3006304" y="1552755"/>
            <a:ext cx="7737895" cy="3200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3A505-0059-6F92-C3F5-73426BEA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66" t="86485" r="3892" b="922"/>
          <a:stretch/>
        </p:blipFill>
        <p:spPr>
          <a:xfrm>
            <a:off x="2242868" y="5653177"/>
            <a:ext cx="9514936" cy="825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62C4D5-86A2-28F9-F5BE-4021C33F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6" t="3840" r="1470" b="10911"/>
          <a:stretch/>
        </p:blipFill>
        <p:spPr>
          <a:xfrm>
            <a:off x="2346384" y="4753154"/>
            <a:ext cx="9057737" cy="6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7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FD053-EA8C-7A13-0F34-2531335FE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688DA441-FEB7-DBEC-7410-C3BC0A03E32C}"/>
              </a:ext>
            </a:extLst>
          </p:cNvPr>
          <p:cNvSpPr/>
          <p:nvPr/>
        </p:nvSpPr>
        <p:spPr>
          <a:xfrm>
            <a:off x="662592" y="660213"/>
            <a:ext cx="7175122" cy="5076019"/>
          </a:xfrm>
          <a:prstGeom prst="ellipse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5B129-66F8-543C-CA52-C57A13C6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2178195" y="1349950"/>
            <a:ext cx="969522" cy="77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90A485-F685-04CD-A5A3-F88D7942E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3528718" y="2527330"/>
            <a:ext cx="969522" cy="772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8C8B0-B409-08A9-4CE3-0EA4A98A6A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2290062" y="3198223"/>
            <a:ext cx="969522" cy="772717"/>
          </a:xfrm>
          <a:prstGeom prst="rect">
            <a:avLst/>
          </a:prstGeom>
        </p:spPr>
      </p:pic>
      <p:pic>
        <p:nvPicPr>
          <p:cNvPr id="11" name="Graphic 10" descr="Fir tree with solid fill">
            <a:extLst>
              <a:ext uri="{FF2B5EF4-FFF2-40B4-BE49-F238E27FC236}">
                <a16:creationId xmlns:a16="http://schemas.microsoft.com/office/drawing/2014/main" id="{01779003-BD3B-B937-9735-781AAC826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8240" y="2218158"/>
            <a:ext cx="1151107" cy="1151107"/>
          </a:xfrm>
          <a:prstGeom prst="rect">
            <a:avLst/>
          </a:prstGeom>
        </p:spPr>
      </p:pic>
      <p:pic>
        <p:nvPicPr>
          <p:cNvPr id="12" name="Graphic 11" descr="Fir tree with solid fill">
            <a:extLst>
              <a:ext uri="{FF2B5EF4-FFF2-40B4-BE49-F238E27FC236}">
                <a16:creationId xmlns:a16="http://schemas.microsoft.com/office/drawing/2014/main" id="{7952707A-1F45-5F28-C92D-EC43647B6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0412" y="1403290"/>
            <a:ext cx="1151107" cy="1151107"/>
          </a:xfrm>
          <a:prstGeom prst="rect">
            <a:avLst/>
          </a:prstGeom>
        </p:spPr>
      </p:pic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0F17BC95-EE6A-BEA8-E9DC-1D1431809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5917" y="1549542"/>
            <a:ext cx="1151107" cy="1151107"/>
          </a:xfrm>
          <a:prstGeom prst="rect">
            <a:avLst/>
          </a:prstGeom>
        </p:spPr>
      </p:pic>
      <p:pic>
        <p:nvPicPr>
          <p:cNvPr id="14" name="Graphic 13" descr="Fir tree with solid fill">
            <a:extLst>
              <a:ext uri="{FF2B5EF4-FFF2-40B4-BE49-F238E27FC236}">
                <a16:creationId xmlns:a16="http://schemas.microsoft.com/office/drawing/2014/main" id="{200A53B8-A065-F7EC-6AA1-D5216723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8718" y="1161968"/>
            <a:ext cx="1151107" cy="1151107"/>
          </a:xfrm>
          <a:prstGeom prst="rect">
            <a:avLst/>
          </a:prstGeom>
        </p:spPr>
      </p:pic>
      <p:pic>
        <p:nvPicPr>
          <p:cNvPr id="16" name="Graphic 15" descr="Fir tree with solid fill">
            <a:extLst>
              <a:ext uri="{FF2B5EF4-FFF2-40B4-BE49-F238E27FC236}">
                <a16:creationId xmlns:a16="http://schemas.microsoft.com/office/drawing/2014/main" id="{4AE2572F-50C9-18AD-5F51-EFDA65421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2208" y="2458107"/>
            <a:ext cx="1151107" cy="1151107"/>
          </a:xfrm>
          <a:prstGeom prst="rect">
            <a:avLst/>
          </a:prstGeom>
        </p:spPr>
      </p:pic>
      <p:pic>
        <p:nvPicPr>
          <p:cNvPr id="17" name="Graphic 16" descr="Fir tree with solid fill">
            <a:extLst>
              <a:ext uri="{FF2B5EF4-FFF2-40B4-BE49-F238E27FC236}">
                <a16:creationId xmlns:a16="http://schemas.microsoft.com/office/drawing/2014/main" id="{DCF7C86A-FA64-5464-99AF-3465DB434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0514" y="2266878"/>
            <a:ext cx="1151107" cy="1151107"/>
          </a:xfrm>
          <a:prstGeom prst="rect">
            <a:avLst/>
          </a:prstGeom>
        </p:spPr>
      </p:pic>
      <p:pic>
        <p:nvPicPr>
          <p:cNvPr id="21" name="Graphic 20" descr="Camera with solid fill">
            <a:extLst>
              <a:ext uri="{FF2B5EF4-FFF2-40B4-BE49-F238E27FC236}">
                <a16:creationId xmlns:a16="http://schemas.microsoft.com/office/drawing/2014/main" id="{573E26BC-7E96-5CC0-E98E-087F5E095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9613" y="2191082"/>
            <a:ext cx="343714" cy="343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B5073E-78E5-962F-9D8A-DAD7D0A8ABDF}"/>
                  </a:ext>
                </a:extLst>
              </p:cNvPr>
              <p:cNvSpPr txBox="1"/>
              <p:nvPr/>
            </p:nvSpPr>
            <p:spPr>
              <a:xfrm>
                <a:off x="3467377" y="5079158"/>
                <a:ext cx="1600053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>
                    <a:latin typeface="Aptos Body"/>
                  </a:rPr>
                  <a:t>8 moose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km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dirty="0">
                  <a:latin typeface="Aptos Body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B5073E-78E5-962F-9D8A-DAD7D0A8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377" y="5079158"/>
                <a:ext cx="1600053" cy="375552"/>
              </a:xfrm>
              <a:prstGeom prst="rect">
                <a:avLst/>
              </a:prstGeom>
              <a:blipFill>
                <a:blip r:embed="rId7"/>
                <a:stretch>
                  <a:fillRect l="-3435" t="-6452" b="-241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CDFC690-42F0-CCCB-506A-714E6292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4702520" y="1255026"/>
            <a:ext cx="969522" cy="7727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52E698-1791-56E9-0603-DA4F05CB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6669134" y="2845196"/>
            <a:ext cx="969522" cy="772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FCB413-0EA1-B316-C862-C99BD9E40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2057337" y="4082155"/>
            <a:ext cx="969522" cy="772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E865E-DD1B-1CE0-37A9-1FD883C1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5432099" y="3652738"/>
            <a:ext cx="969522" cy="7727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C5D8A9-63B9-E6F8-C0E6-2BB68752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1231368" y="1976580"/>
            <a:ext cx="969522" cy="772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1C434-8FB3-4740-552F-E474B45E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98" t="2817" r="10712" b="5271"/>
          <a:stretch/>
        </p:blipFill>
        <p:spPr>
          <a:xfrm>
            <a:off x="566275" y="3793592"/>
            <a:ext cx="1044463" cy="19522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8B6DE22F-50F5-892A-ED57-D2BB77F78ADA}"/>
              </a:ext>
            </a:extLst>
          </p:cNvPr>
          <p:cNvSpPr/>
          <p:nvPr/>
        </p:nvSpPr>
        <p:spPr>
          <a:xfrm>
            <a:off x="7860408" y="739320"/>
            <a:ext cx="244819" cy="4996912"/>
          </a:xfrm>
          <a:prstGeom prst="rightBrace">
            <a:avLst>
              <a:gd name="adj1" fmla="val 0"/>
              <a:gd name="adj2" fmla="val 4924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DC8782-D6CE-46FB-EF3D-883EAC415DF2}"/>
                  </a:ext>
                </a:extLst>
              </p:cNvPr>
              <p:cNvSpPr txBox="1"/>
              <p:nvPr/>
            </p:nvSpPr>
            <p:spPr>
              <a:xfrm>
                <a:off x="8091586" y="3013556"/>
                <a:ext cx="13567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Area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km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DC8782-D6CE-46FB-EF3D-883EAC415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586" y="3013556"/>
                <a:ext cx="1356795" cy="369332"/>
              </a:xfrm>
              <a:prstGeom prst="rect">
                <a:avLst/>
              </a:prstGeom>
              <a:blipFill>
                <a:blip r:embed="rId8"/>
                <a:stretch>
                  <a:fillRect l="-3587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5B93F289-1E5D-0FE4-7F8A-A1CB58A74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4791" y="1624482"/>
            <a:ext cx="8894835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0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79D7F-B293-B50A-90C8-CB11EB87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2E3CDB-DD24-DF7D-4AB1-BEEDC8E1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538" y="259367"/>
            <a:ext cx="2384165" cy="382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00E6FC-B1CB-DD0C-8D72-728EE307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5984133" y="2118505"/>
            <a:ext cx="969522" cy="77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10C70C-8DA4-6698-FF2B-6831A0F9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7334656" y="3295885"/>
            <a:ext cx="969522" cy="772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0C5C1-3F72-2D91-5181-F2BA6962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4" t="7875" r="29510" b="72305"/>
          <a:stretch/>
        </p:blipFill>
        <p:spPr>
          <a:xfrm>
            <a:off x="6096000" y="3966778"/>
            <a:ext cx="969522" cy="772717"/>
          </a:xfrm>
          <a:prstGeom prst="rect">
            <a:avLst/>
          </a:prstGeom>
        </p:spPr>
      </p:pic>
      <p:pic>
        <p:nvPicPr>
          <p:cNvPr id="11" name="Graphic 10" descr="Fir tree with solid fill">
            <a:extLst>
              <a:ext uri="{FF2B5EF4-FFF2-40B4-BE49-F238E27FC236}">
                <a16:creationId xmlns:a16="http://schemas.microsoft.com/office/drawing/2014/main" id="{B6489906-084A-7C54-8973-A54106E7B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4178" y="2986713"/>
            <a:ext cx="1151107" cy="1151107"/>
          </a:xfrm>
          <a:prstGeom prst="rect">
            <a:avLst/>
          </a:prstGeom>
        </p:spPr>
      </p:pic>
      <p:pic>
        <p:nvPicPr>
          <p:cNvPr id="12" name="Graphic 11" descr="Fir tree with solid fill">
            <a:extLst>
              <a:ext uri="{FF2B5EF4-FFF2-40B4-BE49-F238E27FC236}">
                <a16:creationId xmlns:a16="http://schemas.microsoft.com/office/drawing/2014/main" id="{EF7A1916-2CA4-88DD-77E1-DDCB2CE7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6350" y="2171845"/>
            <a:ext cx="1151107" cy="1151107"/>
          </a:xfrm>
          <a:prstGeom prst="rect">
            <a:avLst/>
          </a:prstGeom>
        </p:spPr>
      </p:pic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0CCDAF4A-33C1-7C6B-BA8C-9D691566C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855" y="2318097"/>
            <a:ext cx="1151107" cy="1151107"/>
          </a:xfrm>
          <a:prstGeom prst="rect">
            <a:avLst/>
          </a:prstGeom>
        </p:spPr>
      </p:pic>
      <p:pic>
        <p:nvPicPr>
          <p:cNvPr id="14" name="Graphic 13" descr="Fir tree with solid fill">
            <a:extLst>
              <a:ext uri="{FF2B5EF4-FFF2-40B4-BE49-F238E27FC236}">
                <a16:creationId xmlns:a16="http://schemas.microsoft.com/office/drawing/2014/main" id="{4B9A0D3D-A06D-2DDF-BD28-C8379DB19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4656" y="1930523"/>
            <a:ext cx="1151107" cy="1151107"/>
          </a:xfrm>
          <a:prstGeom prst="rect">
            <a:avLst/>
          </a:prstGeom>
        </p:spPr>
      </p:pic>
      <p:pic>
        <p:nvPicPr>
          <p:cNvPr id="16" name="Graphic 15" descr="Fir tree with solid fill">
            <a:extLst>
              <a:ext uri="{FF2B5EF4-FFF2-40B4-BE49-F238E27FC236}">
                <a16:creationId xmlns:a16="http://schemas.microsoft.com/office/drawing/2014/main" id="{CC7FE829-B5EA-5479-6990-D18FF266F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8146" y="3226662"/>
            <a:ext cx="1151107" cy="1151107"/>
          </a:xfrm>
          <a:prstGeom prst="rect">
            <a:avLst/>
          </a:prstGeom>
        </p:spPr>
      </p:pic>
      <p:pic>
        <p:nvPicPr>
          <p:cNvPr id="17" name="Graphic 16" descr="Fir tree with solid fill">
            <a:extLst>
              <a:ext uri="{FF2B5EF4-FFF2-40B4-BE49-F238E27FC236}">
                <a16:creationId xmlns:a16="http://schemas.microsoft.com/office/drawing/2014/main" id="{243366AD-CF1E-3E4F-2DB7-3995D9D92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6452" y="3035433"/>
            <a:ext cx="1151107" cy="1151107"/>
          </a:xfrm>
          <a:prstGeom prst="rect">
            <a:avLst/>
          </a:prstGeom>
        </p:spPr>
      </p:pic>
      <p:pic>
        <p:nvPicPr>
          <p:cNvPr id="21" name="Graphic 20" descr="Camera with solid fill">
            <a:extLst>
              <a:ext uri="{FF2B5EF4-FFF2-40B4-BE49-F238E27FC236}">
                <a16:creationId xmlns:a16="http://schemas.microsoft.com/office/drawing/2014/main" id="{45EAC8EA-B765-F5BA-2156-7223D814E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5551" y="2959637"/>
            <a:ext cx="343714" cy="3437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49A925-FCF6-D1AB-7731-52A3A96D6D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763"/>
          <a:stretch/>
        </p:blipFill>
        <p:spPr>
          <a:xfrm>
            <a:off x="1192713" y="1901149"/>
            <a:ext cx="4060038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5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orest and a river&#10;&#10;Description automatically generated">
            <a:extLst>
              <a:ext uri="{FF2B5EF4-FFF2-40B4-BE49-F238E27FC236}">
                <a16:creationId xmlns:a16="http://schemas.microsoft.com/office/drawing/2014/main" id="{B07BC98C-A17D-E5A2-45E8-59B020063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55" b="18471"/>
          <a:stretch/>
        </p:blipFill>
        <p:spPr>
          <a:xfrm>
            <a:off x="2240846" y="0"/>
            <a:ext cx="6554362" cy="5569028"/>
          </a:xfrm>
          <a:prstGeom prst="rect">
            <a:avLst/>
          </a:prstGeom>
        </p:spPr>
      </p:pic>
      <p:pic>
        <p:nvPicPr>
          <p:cNvPr id="8" name="Picture 7" descr="A diagram of a forest and a river&#10;&#10;Description automatically generated">
            <a:extLst>
              <a:ext uri="{FF2B5EF4-FFF2-40B4-BE49-F238E27FC236}">
                <a16:creationId xmlns:a16="http://schemas.microsoft.com/office/drawing/2014/main" id="{5044B0AD-FC0E-08CE-0B17-AEF41926A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71765" r="38975" b="15828"/>
          <a:stretch/>
        </p:blipFill>
        <p:spPr>
          <a:xfrm>
            <a:off x="8427562" y="1843535"/>
            <a:ext cx="367645" cy="1305485"/>
          </a:xfrm>
          <a:prstGeom prst="rect">
            <a:avLst/>
          </a:prstGeom>
        </p:spPr>
      </p:pic>
      <p:pic>
        <p:nvPicPr>
          <p:cNvPr id="9" name="Picture 8" descr="A diagram of a forest and a river&#10;&#10;Description automatically generated">
            <a:extLst>
              <a:ext uri="{FF2B5EF4-FFF2-40B4-BE49-F238E27FC236}">
                <a16:creationId xmlns:a16="http://schemas.microsoft.com/office/drawing/2014/main" id="{A6BF5616-3C39-602E-9253-28B3DFB56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71765" r="38975" b="15828"/>
          <a:stretch/>
        </p:blipFill>
        <p:spPr>
          <a:xfrm>
            <a:off x="8224884" y="1600009"/>
            <a:ext cx="367645" cy="1305485"/>
          </a:xfrm>
          <a:prstGeom prst="rect">
            <a:avLst/>
          </a:prstGeom>
        </p:spPr>
      </p:pic>
      <p:pic>
        <p:nvPicPr>
          <p:cNvPr id="10" name="Picture 9" descr="A diagram of a forest and a river&#10;&#10;Description automatically generated">
            <a:extLst>
              <a:ext uri="{FF2B5EF4-FFF2-40B4-BE49-F238E27FC236}">
                <a16:creationId xmlns:a16="http://schemas.microsoft.com/office/drawing/2014/main" id="{3A050035-D931-DBA5-8125-6EF912E6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71765" r="38975" b="15828"/>
          <a:stretch/>
        </p:blipFill>
        <p:spPr>
          <a:xfrm>
            <a:off x="2721201" y="4690556"/>
            <a:ext cx="367645" cy="1305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96F25-7189-C4BD-3300-635C96E5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8198" r="769"/>
          <a:stretch/>
        </p:blipFill>
        <p:spPr>
          <a:xfrm>
            <a:off x="2240846" y="5415108"/>
            <a:ext cx="6554361" cy="116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53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4A8F-73BC-48E8-C703-49F21CF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diagram of a forest and a river&#10;&#10;Description automatically generated">
            <a:extLst>
              <a:ext uri="{FF2B5EF4-FFF2-40B4-BE49-F238E27FC236}">
                <a16:creationId xmlns:a16="http://schemas.microsoft.com/office/drawing/2014/main" id="{5A816775-09A1-39DC-6E3D-B7B09D74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71765" r="38975" b="15828"/>
          <a:stretch/>
        </p:blipFill>
        <p:spPr>
          <a:xfrm>
            <a:off x="1725168" y="2937046"/>
            <a:ext cx="8741664" cy="766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70B91-C46C-B2DD-B083-FDF5C4E6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98"/>
          <a:stretch/>
        </p:blipFill>
        <p:spPr>
          <a:xfrm>
            <a:off x="969558" y="4562290"/>
            <a:ext cx="9894666" cy="17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6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8958379-B64E-E40A-1CD4-8DCF9C37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90575"/>
            <a:ext cx="10559826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8074ED-470C-30EB-9A82-C1687065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25" y="992760"/>
            <a:ext cx="2676717" cy="788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65101-5622-8B90-5381-6283D872C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7" y="2282734"/>
            <a:ext cx="880021" cy="8800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137792-E827-59F0-79D8-96C9847C0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1098775" y="3297096"/>
            <a:ext cx="723313" cy="8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B6E265-ED4F-7FD9-760C-E7794EC0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846" y="2644159"/>
            <a:ext cx="4529079" cy="10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D8D3E-828A-6C13-0655-5FF952FE18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8750" y1="26894" x2="78385" y2="70833"/>
                      </a14:backgroundRemoval>
                    </a14:imgEffect>
                  </a14:imgLayer>
                </a14:imgProps>
              </a:ext>
            </a:extLst>
          </a:blip>
          <a:srcRect l="16667" t="23404" r="16683" b="24917"/>
          <a:stretch/>
        </p:blipFill>
        <p:spPr>
          <a:xfrm rot="20050527">
            <a:off x="5589462" y="2949209"/>
            <a:ext cx="794898" cy="42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3CB0C5-43CE-70EC-95F2-69BF17B26B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286"/>
          <a:stretch/>
        </p:blipFill>
        <p:spPr>
          <a:xfrm>
            <a:off x="4840966" y="2870886"/>
            <a:ext cx="1331234" cy="583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F44E3C-8E3E-1127-EAD0-948326C447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8750" y1="26894" x2="78385" y2="70833"/>
                      </a14:backgroundRemoval>
                    </a14:imgEffect>
                  </a14:imgLayer>
                </a14:imgProps>
              </a:ext>
            </a:extLst>
          </a:blip>
          <a:srcRect l="16667" t="23404" r="16683" b="24917"/>
          <a:stretch/>
        </p:blipFill>
        <p:spPr>
          <a:xfrm rot="20050527">
            <a:off x="4162038" y="2960183"/>
            <a:ext cx="798102" cy="42544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EE11A73-89B0-9539-7773-305BE4C31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998352"/>
              </p:ext>
            </p:extLst>
          </p:nvPr>
        </p:nvGraphicFramePr>
        <p:xfrm>
          <a:off x="1991066" y="2005382"/>
          <a:ext cx="2436719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200" b="1" i="0" kern="120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TIFC app inputs</a:t>
                      </a:r>
                      <a:endParaRPr lang="en-CA" sz="12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Number of cameras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Length of deployment (days)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Lure (yes/no)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Species of interest (or maybe rare/medium/common)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Number of treatments of interest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23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97FC6F1-1B14-B042-2E43-957955E803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" y="0"/>
            <a:ext cx="12169704" cy="68580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66D837-CF47-5F0F-FBB3-37AADF889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65311" y="4106936"/>
            <a:ext cx="814294" cy="806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B0B82-28E6-0489-73D0-ADE479BEF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3" y="130990"/>
            <a:ext cx="3962400" cy="9256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AF1FC2-E472-3C13-DE8D-30BA032A9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337185"/>
              </p:ext>
            </p:extLst>
          </p:nvPr>
        </p:nvGraphicFramePr>
        <p:xfrm>
          <a:off x="1228704" y="1575863"/>
          <a:ext cx="243671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56041">
                <a:tc>
                  <a:txBody>
                    <a:bodyPr/>
                    <a:lstStyle/>
                    <a:p>
                      <a:r>
                        <a:rPr lang="en-CA" sz="1200" b="1" i="0" kern="120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Raster - landscape predictors of interest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EDF30CE-88AB-C98B-CA46-03775174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12" y="3630071"/>
            <a:ext cx="880021" cy="88002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572982-ADD5-112E-1390-FAC9C7490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358820" y="4644433"/>
            <a:ext cx="723313" cy="8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EDA3B5-D9D4-2D46-066D-74EE69FF8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8351"/>
              </p:ext>
            </p:extLst>
          </p:nvPr>
        </p:nvGraphicFramePr>
        <p:xfrm>
          <a:off x="1120889" y="3605301"/>
          <a:ext cx="2436719" cy="2307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37638">
                <a:tc>
                  <a:txBody>
                    <a:bodyPr/>
                    <a:lstStyle/>
                    <a:p>
                      <a:r>
                        <a:rPr lang="en-CA" sz="1200" b="1" i="0" kern="120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321251">
                <a:tc>
                  <a:txBody>
                    <a:bodyPr/>
                    <a:lstStyle/>
                    <a:p>
                      <a:r>
                        <a:rPr lang="en-CA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Home range size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321251">
                <a:tc>
                  <a:txBody>
                    <a:bodyPr/>
                    <a:lstStyle/>
                    <a:p>
                      <a:r>
                        <a:rPr lang="en-CA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Movement rate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321251">
                <a:tc>
                  <a:txBody>
                    <a:bodyPr/>
                    <a:lstStyle/>
                    <a:p>
                      <a:r>
                        <a:rPr lang="en-CA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Density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321251">
                <a:tc>
                  <a:txBody>
                    <a:bodyPr/>
                    <a:lstStyle/>
                    <a:p>
                      <a:r>
                        <a:rPr lang="en-CA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Body size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321251">
                <a:tc>
                  <a:txBody>
                    <a:bodyPr/>
                    <a:lstStyle/>
                    <a:p>
                      <a:r>
                        <a:rPr lang="en-CA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Group size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  <a:tr h="369659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Camera locations (propspective locations specified by the user")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73087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BFE25D1-A789-9D3C-F08D-A3344E943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83" y="1874706"/>
            <a:ext cx="880021" cy="865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CDDF9-CF7B-C89E-5831-E7E099668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83" y="1140075"/>
            <a:ext cx="767759" cy="76775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E263468-56F1-E335-D7D5-EE5D24198E7B}"/>
              </a:ext>
            </a:extLst>
          </p:cNvPr>
          <p:cNvGrpSpPr/>
          <p:nvPr/>
        </p:nvGrpSpPr>
        <p:grpSpPr>
          <a:xfrm>
            <a:off x="7302021" y="5229052"/>
            <a:ext cx="4670332" cy="1507159"/>
            <a:chOff x="7154981" y="5010234"/>
            <a:chExt cx="4670332" cy="15071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9501D12-1C19-E325-275E-F71C1449D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54981" y="5010234"/>
              <a:ext cx="4670332" cy="15071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D72484-3F1D-938E-E800-F553AC393970}"/>
                </a:ext>
              </a:extLst>
            </p:cNvPr>
            <p:cNvSpPr txBox="1"/>
            <p:nvPr/>
          </p:nvSpPr>
          <p:spPr>
            <a:xfrm>
              <a:off x="7793599" y="5381818"/>
              <a:ext cx="358631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Power (comparison of bias and precision) of various data collection approaches among different deployments.</a:t>
              </a:r>
              <a:endParaRPr lang="en-CA" sz="14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81CB31-15EF-E26C-02D3-C93797409309}"/>
              </a:ext>
            </a:extLst>
          </p:cNvPr>
          <p:cNvGrpSpPr/>
          <p:nvPr/>
        </p:nvGrpSpPr>
        <p:grpSpPr>
          <a:xfrm>
            <a:off x="9678229" y="2307383"/>
            <a:ext cx="2436720" cy="614286"/>
            <a:chOff x="3635736" y="1966127"/>
            <a:chExt cx="3850914" cy="8577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1EB107D-910C-1AB9-CC11-0E1D508FB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5736" y="1966127"/>
              <a:ext cx="3850914" cy="85778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F59948-F699-C00A-B1D5-77E46178A149}"/>
                </a:ext>
              </a:extLst>
            </p:cNvPr>
            <p:cNvSpPr txBox="1"/>
            <p:nvPr/>
          </p:nvSpPr>
          <p:spPr>
            <a:xfrm>
              <a:off x="3857000" y="2167710"/>
              <a:ext cx="3623014" cy="3867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200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Per pixel </a:t>
              </a:r>
              <a:r>
                <a:rPr lang="en-CA" sz="1200">
                  <a:solidFill>
                    <a:srgbClr val="000000"/>
                  </a:solidFill>
                  <a:latin typeface="Helvetica" panose="020B0604020202020204" pitchFamily="34" charset="0"/>
                </a:rPr>
                <a:t>detection </a:t>
              </a:r>
              <a:r>
                <a:rPr lang="en-CA" sz="1200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probab</a:t>
              </a:r>
              <a:r>
                <a:rPr lang="en-CA" sz="1200">
                  <a:solidFill>
                    <a:srgbClr val="000000"/>
                  </a:solidFill>
                  <a:latin typeface="Helvetica" panose="020B0604020202020204" pitchFamily="34" charset="0"/>
                </a:rPr>
                <a:t>ility</a:t>
              </a:r>
              <a:endParaRPr lang="en-CA" sz="1200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F2C85D2-E7EB-9BFE-2844-1DB8F88CC7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442" y="2440392"/>
            <a:ext cx="1078869" cy="96031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923BD18-FA46-6C7C-DB8C-32BF4732B0E9}"/>
              </a:ext>
            </a:extLst>
          </p:cNvPr>
          <p:cNvGrpSpPr/>
          <p:nvPr/>
        </p:nvGrpSpPr>
        <p:grpSpPr>
          <a:xfrm>
            <a:off x="4903103" y="1108248"/>
            <a:ext cx="1771023" cy="2826678"/>
            <a:chOff x="5276714" y="161427"/>
            <a:chExt cx="1771023" cy="282667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41C6777-7EA8-C867-B23E-0E5C4B771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76714" y="161427"/>
              <a:ext cx="1771023" cy="2826678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D83F3F-EE99-5217-BF5A-6EA19C0A5D2C}"/>
                </a:ext>
              </a:extLst>
            </p:cNvPr>
            <p:cNvGrpSpPr/>
            <p:nvPr/>
          </p:nvGrpSpPr>
          <p:grpSpPr>
            <a:xfrm>
              <a:off x="5525998" y="769534"/>
              <a:ext cx="1266796" cy="839730"/>
              <a:chOff x="3544483" y="1966127"/>
              <a:chExt cx="1601239" cy="1172591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EFC9516-E70B-5F50-658B-147DB2094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4483" y="1966127"/>
                <a:ext cx="1536218" cy="1172591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EA8334-7B4C-1B83-1D5C-60B25FBD8713}"/>
                  </a:ext>
                </a:extLst>
              </p:cNvPr>
              <p:cNvSpPr txBox="1"/>
              <p:nvPr/>
            </p:nvSpPr>
            <p:spPr>
              <a:xfrm>
                <a:off x="3750540" y="2167710"/>
                <a:ext cx="1395182" cy="687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Simulated</a:t>
                </a:r>
                <a:r>
                  <a:rPr lang="en-CA" sz="140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 </a:t>
                </a:r>
                <a:r>
                  <a:rPr lang="en-CA" sz="120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population</a:t>
                </a:r>
                <a:endParaRPr lang="en-CA" sz="120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0406A3-A578-22CF-0356-25A66C39D986}"/>
                </a:ext>
              </a:extLst>
            </p:cNvPr>
            <p:cNvGrpSpPr/>
            <p:nvPr/>
          </p:nvGrpSpPr>
          <p:grpSpPr>
            <a:xfrm>
              <a:off x="5472498" y="1676787"/>
              <a:ext cx="1432622" cy="1098224"/>
              <a:chOff x="3409809" y="3825288"/>
              <a:chExt cx="1789900" cy="109822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7E3C149-1195-E2A1-4A14-503BD23B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09809" y="3825288"/>
                <a:ext cx="1706143" cy="109822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75BBC9-DC8A-DF60-D049-2E707C03B506}"/>
                  </a:ext>
                </a:extLst>
              </p:cNvPr>
              <p:cNvSpPr txBox="1"/>
              <p:nvPr/>
            </p:nvSpPr>
            <p:spPr>
              <a:xfrm>
                <a:off x="3686062" y="4031337"/>
                <a:ext cx="15136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Simulated occupancy probability</a:t>
                </a:r>
                <a:endParaRPr lang="en-CA" sz="12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789ECA-83D8-45DB-4D16-4001D6E301A5}"/>
                </a:ext>
              </a:extLst>
            </p:cNvPr>
            <p:cNvSpPr txBox="1"/>
            <p:nvPr/>
          </p:nvSpPr>
          <p:spPr>
            <a:xfrm>
              <a:off x="5979541" y="1479743"/>
              <a:ext cx="2432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+</a:t>
              </a:r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A5B87C-395C-2B1C-B370-FE80D93E9275}"/>
              </a:ext>
            </a:extLst>
          </p:cNvPr>
          <p:cNvGrpSpPr/>
          <p:nvPr/>
        </p:nvGrpSpPr>
        <p:grpSpPr>
          <a:xfrm>
            <a:off x="8278700" y="3137584"/>
            <a:ext cx="2611319" cy="927070"/>
            <a:chOff x="7090711" y="3400464"/>
            <a:chExt cx="2611319" cy="92707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5CA5BB2-9332-313B-7141-3F944F06B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0711" y="3400464"/>
              <a:ext cx="2611319" cy="92707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8962D6-98CB-C9D9-0B75-97662974CAB2}"/>
                </a:ext>
              </a:extLst>
            </p:cNvPr>
            <p:cNvSpPr txBox="1"/>
            <p:nvPr/>
          </p:nvSpPr>
          <p:spPr>
            <a:xfrm>
              <a:off x="7505574" y="3638637"/>
              <a:ext cx="20462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Helvetica" panose="020B0604020202020204" pitchFamily="34" charset="0"/>
                </a:rPr>
                <a:t>S</a:t>
              </a:r>
              <a:r>
                <a:rPr lang="en-US" sz="1200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imulated detections at camera locations</a:t>
              </a:r>
              <a:endParaRPr lang="en-CA" sz="12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B1D2CD-DBA6-C599-27EB-6D3153C1E194}"/>
              </a:ext>
            </a:extLst>
          </p:cNvPr>
          <p:cNvGrpSpPr/>
          <p:nvPr/>
        </p:nvGrpSpPr>
        <p:grpSpPr>
          <a:xfrm>
            <a:off x="4000134" y="5449061"/>
            <a:ext cx="3049982" cy="927070"/>
            <a:chOff x="6753874" y="3688938"/>
            <a:chExt cx="3049982" cy="92707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336A9F-96E5-DA13-4E4B-D380F9B02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53874" y="3688938"/>
              <a:ext cx="3049982" cy="92707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BF8E6F-0453-0FA4-1C94-21DE3925BA5A}"/>
                </a:ext>
              </a:extLst>
            </p:cNvPr>
            <p:cNvSpPr txBox="1"/>
            <p:nvPr/>
          </p:nvSpPr>
          <p:spPr>
            <a:xfrm>
              <a:off x="7199421" y="3941929"/>
              <a:ext cx="25273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Helvetica" panose="020B0604020202020204" pitchFamily="34" charset="0"/>
                </a:rPr>
                <a:t>Model fit based on simulated detection histories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2451C1-2796-DCD8-5D3A-4160397F580B}"/>
              </a:ext>
            </a:extLst>
          </p:cNvPr>
          <p:cNvGrpSpPr/>
          <p:nvPr/>
        </p:nvGrpSpPr>
        <p:grpSpPr>
          <a:xfrm>
            <a:off x="6973040" y="2377227"/>
            <a:ext cx="2611320" cy="614286"/>
            <a:chOff x="3635736" y="1966127"/>
            <a:chExt cx="3850914" cy="8577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689D69D-653E-04F1-EDED-DC3B0E0A0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5736" y="1966127"/>
              <a:ext cx="3850914" cy="8577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3B622B-A92D-3F09-B7D2-1DA4B227F5AC}"/>
                </a:ext>
              </a:extLst>
            </p:cNvPr>
            <p:cNvSpPr txBox="1"/>
            <p:nvPr/>
          </p:nvSpPr>
          <p:spPr>
            <a:xfrm>
              <a:off x="3857000" y="2167710"/>
              <a:ext cx="3454815" cy="3867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200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Per pixel occupancy probab</a:t>
              </a:r>
              <a:r>
                <a:rPr lang="en-CA" sz="1200">
                  <a:solidFill>
                    <a:srgbClr val="000000"/>
                  </a:solidFill>
                  <a:latin typeface="Helvetica" panose="020B0604020202020204" pitchFamily="34" charset="0"/>
                </a:rPr>
                <a:t>ility</a:t>
              </a:r>
              <a:endParaRPr lang="en-CA" sz="1200"/>
            </a:p>
          </p:txBody>
        </p:sp>
      </p:grpSp>
      <p:pic>
        <p:nvPicPr>
          <p:cNvPr id="2058" name="Picture 10" descr="Leaflet: Raster Grid on map with different colors - Stack Overflow">
            <a:extLst>
              <a:ext uri="{FF2B5EF4-FFF2-40B4-BE49-F238E27FC236}">
                <a16:creationId xmlns:a16="http://schemas.microsoft.com/office/drawing/2014/main" id="{0F9D2C5B-F441-CACB-C745-AFF63DC6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223" y="429861"/>
            <a:ext cx="1670977" cy="17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B465EE-A113-AF90-43CD-F5FDF6D51D82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6608248" y="2231156"/>
            <a:ext cx="364792" cy="4532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6FA124-FE15-4B79-7E11-6A8F7C97A705}"/>
              </a:ext>
            </a:extLst>
          </p:cNvPr>
          <p:cNvCxnSpPr>
            <a:cxnSpLocks/>
          </p:cNvCxnSpPr>
          <p:nvPr/>
        </p:nvCxnSpPr>
        <p:spPr>
          <a:xfrm>
            <a:off x="6570534" y="2185594"/>
            <a:ext cx="3187800" cy="25479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1EF6ED86-F632-D09D-1468-26C39950792F}"/>
              </a:ext>
            </a:extLst>
          </p:cNvPr>
          <p:cNvCxnSpPr>
            <a:cxnSpLocks/>
          </p:cNvCxnSpPr>
          <p:nvPr/>
        </p:nvCxnSpPr>
        <p:spPr>
          <a:xfrm>
            <a:off x="8136083" y="2905025"/>
            <a:ext cx="1243232" cy="32141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Arrow Connector 2058">
            <a:extLst>
              <a:ext uri="{FF2B5EF4-FFF2-40B4-BE49-F238E27FC236}">
                <a16:creationId xmlns:a16="http://schemas.microsoft.com/office/drawing/2014/main" id="{978B0AB9-FA36-7B2E-A61D-34F36B929530}"/>
              </a:ext>
            </a:extLst>
          </p:cNvPr>
          <p:cNvCxnSpPr>
            <a:cxnSpLocks/>
          </p:cNvCxnSpPr>
          <p:nvPr/>
        </p:nvCxnSpPr>
        <p:spPr>
          <a:xfrm flipH="1">
            <a:off x="9660560" y="2798586"/>
            <a:ext cx="1229459" cy="4388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2EFA4D52-3915-4ED5-36B9-4E53584C44AE}"/>
              </a:ext>
            </a:extLst>
          </p:cNvPr>
          <p:cNvCxnSpPr>
            <a:cxnSpLocks/>
          </p:cNvCxnSpPr>
          <p:nvPr/>
        </p:nvCxnSpPr>
        <p:spPr>
          <a:xfrm flipH="1">
            <a:off x="7940639" y="3967074"/>
            <a:ext cx="1399533" cy="33575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77D1A312-8DF4-85AF-0716-89E976CF751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15406" y="4510092"/>
            <a:ext cx="1949905" cy="105318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E664F255-1D34-5263-C744-18CF185F143A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6973040" y="5932885"/>
            <a:ext cx="44252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5710FA3-6651-BC63-48F4-A050276B27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2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8074ED-470C-30EB-9A82-C1687065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25" y="309205"/>
            <a:ext cx="3614000" cy="1064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65101-5622-8B90-5381-6283D872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2" y="2067407"/>
            <a:ext cx="685717" cy="6857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137792-E827-59F0-79D8-96C9847C0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322190" y="3130487"/>
            <a:ext cx="563611" cy="68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EE11A73-89B0-9539-7773-305BE4C31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51518"/>
              </p:ext>
            </p:extLst>
          </p:nvPr>
        </p:nvGraphicFramePr>
        <p:xfrm>
          <a:off x="1049346" y="1756291"/>
          <a:ext cx="2685513" cy="3124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513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389166">
                <a:tc>
                  <a:txBody>
                    <a:bodyPr/>
                    <a:lstStyle/>
                    <a:p>
                      <a:r>
                        <a:rPr lang="en-CA" sz="14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Shiny app user-inputs</a:t>
                      </a:r>
                      <a:endParaRPr lang="en-CA" sz="14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389166"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Number of cameras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389166">
                <a:tc>
                  <a:txBody>
                    <a:bodyPr/>
                    <a:lstStyle/>
                    <a:p>
                      <a:r>
                        <a:rPr lang="en-CA" sz="14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Length of deployment (days)</a:t>
                      </a:r>
                      <a:endParaRPr lang="en-CA" sz="1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389166">
                <a:tc>
                  <a:txBody>
                    <a:bodyPr/>
                    <a:lstStyle/>
                    <a:p>
                      <a:r>
                        <a:rPr lang="en-CA" sz="14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Lure (yes/no)</a:t>
                      </a:r>
                      <a:endParaRPr lang="en-CA" sz="1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513038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Rare/medium/common (with examples) species of interest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389166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Number of treatments of interest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  <a:tr h="513038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Game trail vs random deployment</a:t>
                      </a: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55530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EA934A1-41E1-99BC-8AFA-B40ABE7A07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441" b="9846"/>
          <a:stretch/>
        </p:blipFill>
        <p:spPr>
          <a:xfrm>
            <a:off x="8109907" y="895274"/>
            <a:ext cx="2459521" cy="618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07F899-33A0-37B6-20DE-C3BB93816EE2}"/>
              </a:ext>
            </a:extLst>
          </p:cNvPr>
          <p:cNvSpPr txBox="1"/>
          <p:nvPr/>
        </p:nvSpPr>
        <p:spPr>
          <a:xfrm>
            <a:off x="8543841" y="1055110"/>
            <a:ext cx="1815347" cy="28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9" b="1" dirty="0">
                <a:solidFill>
                  <a:srgbClr val="000000"/>
                </a:solidFill>
                <a:latin typeface="Helvetica" panose="020B0604020202020204" pitchFamily="34" charset="0"/>
              </a:rPr>
              <a:t>Shiny app outputs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E46CDE-1464-2B58-3388-EB4E69C4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/>
          <a:stretch/>
        </p:blipFill>
        <p:spPr bwMode="auto">
          <a:xfrm>
            <a:off x="9523671" y="2703090"/>
            <a:ext cx="2459521" cy="26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FDC986-D80F-528F-6FC5-9F4A25C19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224" y="2860123"/>
            <a:ext cx="2459521" cy="24595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8DD983-155A-C737-A350-84F3276BA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513" y="2907584"/>
            <a:ext cx="2555795" cy="24270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0157E3-761B-B30E-C13E-BB5D74484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1909" y="631966"/>
            <a:ext cx="833297" cy="74172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D22ACC-0105-D69F-3E23-057BD49CD307}"/>
              </a:ext>
            </a:extLst>
          </p:cNvPr>
          <p:cNvCxnSpPr>
            <a:cxnSpLocks/>
          </p:cNvCxnSpPr>
          <p:nvPr/>
        </p:nvCxnSpPr>
        <p:spPr>
          <a:xfrm flipV="1">
            <a:off x="3715562" y="1351225"/>
            <a:ext cx="736348" cy="3924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CB8463-73E7-4AA8-7C44-906A05501172}"/>
              </a:ext>
            </a:extLst>
          </p:cNvPr>
          <p:cNvSpPr txBox="1"/>
          <p:nvPr/>
        </p:nvSpPr>
        <p:spPr>
          <a:xfrm>
            <a:off x="5296686" y="573892"/>
            <a:ext cx="2459517" cy="673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59" dirty="0">
                <a:solidFill>
                  <a:srgbClr val="000000"/>
                </a:solidFill>
                <a:latin typeface="Helvetica" panose="020B0604020202020204" pitchFamily="34" charset="0"/>
              </a:rPr>
              <a:t>Monte Carlo simulation (10,000 runs) to evaluate expected precision of density estimates</a:t>
            </a:r>
            <a:endParaRPr lang="en-CA" sz="1259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8BFF4C-1A19-905B-E4DA-0D18821AD442}"/>
              </a:ext>
            </a:extLst>
          </p:cNvPr>
          <p:cNvCxnSpPr>
            <a:cxnSpLocks/>
          </p:cNvCxnSpPr>
          <p:nvPr/>
        </p:nvCxnSpPr>
        <p:spPr>
          <a:xfrm>
            <a:off x="6747179" y="1349767"/>
            <a:ext cx="432323" cy="43105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117B4F-55BF-E874-CB36-1B2667D60B86}"/>
              </a:ext>
            </a:extLst>
          </p:cNvPr>
          <p:cNvCxnSpPr>
            <a:cxnSpLocks/>
          </p:cNvCxnSpPr>
          <p:nvPr/>
        </p:nvCxnSpPr>
        <p:spPr>
          <a:xfrm>
            <a:off x="5658109" y="1349767"/>
            <a:ext cx="0" cy="53210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30292EE-B3E7-E0BA-B4DE-63405851E6C4}"/>
              </a:ext>
            </a:extLst>
          </p:cNvPr>
          <p:cNvSpPr/>
          <p:nvPr/>
        </p:nvSpPr>
        <p:spPr>
          <a:xfrm>
            <a:off x="95895" y="104258"/>
            <a:ext cx="12000209" cy="5555790"/>
          </a:xfrm>
          <a:prstGeom prst="rect">
            <a:avLst/>
          </a:prstGeom>
          <a:noFill/>
          <a:ln w="15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53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9752D9-B80A-6043-ACBD-9EB528FA5617}"/>
              </a:ext>
            </a:extLst>
          </p:cNvPr>
          <p:cNvGrpSpPr/>
          <p:nvPr/>
        </p:nvGrpSpPr>
        <p:grpSpPr>
          <a:xfrm>
            <a:off x="7038175" y="2018666"/>
            <a:ext cx="2036723" cy="618723"/>
            <a:chOff x="6186924" y="1925926"/>
            <a:chExt cx="1786111" cy="54259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AE9F942-7C8C-BDC0-DCFB-57409FD12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86924" y="1925926"/>
              <a:ext cx="1786111" cy="5425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E7655-76E0-8C1D-A35E-E5BD5EBC126E}"/>
                </a:ext>
              </a:extLst>
            </p:cNvPr>
            <p:cNvSpPr txBox="1"/>
            <p:nvPr/>
          </p:nvSpPr>
          <p:spPr>
            <a:xfrm>
              <a:off x="6347101" y="1990089"/>
              <a:ext cx="1559365" cy="38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4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Expected precision of design based on inputs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8D4784-C922-B481-EFE4-9872BFE33327}"/>
              </a:ext>
            </a:extLst>
          </p:cNvPr>
          <p:cNvGrpSpPr/>
          <p:nvPr/>
        </p:nvGrpSpPr>
        <p:grpSpPr>
          <a:xfrm>
            <a:off x="4111265" y="2009934"/>
            <a:ext cx="2851000" cy="618723"/>
            <a:chOff x="6286823" y="1882881"/>
            <a:chExt cx="1807965" cy="5425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C26EEF8-1647-7298-B813-480262E3E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86823" y="1882881"/>
              <a:ext cx="1786111" cy="54259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1A1D38C-4569-6012-73BF-1D9FF12FCC8F}"/>
                </a:ext>
              </a:extLst>
            </p:cNvPr>
            <p:cNvSpPr txBox="1"/>
            <p:nvPr/>
          </p:nvSpPr>
          <p:spPr>
            <a:xfrm>
              <a:off x="6440725" y="1954121"/>
              <a:ext cx="1654063" cy="38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4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Figure of distribution of simulated animal densities (bar chart)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19F7704-5693-06CC-6365-5BA0C862A60B}"/>
              </a:ext>
            </a:extLst>
          </p:cNvPr>
          <p:cNvGrpSpPr/>
          <p:nvPr/>
        </p:nvGrpSpPr>
        <p:grpSpPr>
          <a:xfrm>
            <a:off x="9120677" y="2018666"/>
            <a:ext cx="2975427" cy="618723"/>
            <a:chOff x="6286823" y="1882881"/>
            <a:chExt cx="1786111" cy="54259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D736536-7845-9E8E-7387-6517576AF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86823" y="1882881"/>
              <a:ext cx="1786111" cy="54259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AB4856-6754-19D9-6679-1D0E3E420480}"/>
                </a:ext>
              </a:extLst>
            </p:cNvPr>
            <p:cNvSpPr txBox="1"/>
            <p:nvPr/>
          </p:nvSpPr>
          <p:spPr>
            <a:xfrm>
              <a:off x="6367770" y="1955245"/>
              <a:ext cx="1654063" cy="38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4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Figures of expected precision given the number of treatments and cameras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846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922</Words>
  <Application>Microsoft Office PowerPoint</Application>
  <PresentationFormat>Widescreen</PresentationFormat>
  <Paragraphs>122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acumin-pro-semi-condensed</vt:lpstr>
      <vt:lpstr>Aptos</vt:lpstr>
      <vt:lpstr>Aptos Body</vt:lpstr>
      <vt:lpstr>Aptos Display</vt:lpstr>
      <vt:lpstr>Arial</vt:lpstr>
      <vt:lpstr>Calibri</vt:lpstr>
      <vt:lpstr>Cambria Math</vt:lpstr>
      <vt:lpstr>Helvetica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Cassondra Stevenson</dc:creator>
  <cp:lastModifiedBy>Cassie Stevenson</cp:lastModifiedBy>
  <cp:revision>27</cp:revision>
  <dcterms:created xsi:type="dcterms:W3CDTF">2024-02-27T21:25:17Z</dcterms:created>
  <dcterms:modified xsi:type="dcterms:W3CDTF">2024-10-11T00:25:40Z</dcterms:modified>
</cp:coreProperties>
</file>